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Lst>
  <p:sldSz cy="5143500" cx="9144000"/>
  <p:notesSz cx="6858000" cy="9144000"/>
  <p:embeddedFontLst>
    <p:embeddedFont>
      <p:font typeface="Lexend"/>
      <p:regular r:id="rId119"/>
      <p:bold r:id="rId1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120" Type="http://schemas.openxmlformats.org/officeDocument/2006/relationships/font" Target="fonts/Lexend-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font" Target="fonts/Lexend-regular.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27ce7b49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27ce7b49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281e1e57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281e1e57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340456124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340456124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340456124f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340456124f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34a96162d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34a96162d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34a96162dd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34a96162d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34a96162dd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34a96162dd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34a96162dd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34a96162dd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34a96162dd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34a96162dd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34ab2cd21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34ab2cd21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34aed9772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34aed9772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34d1d73b70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34d1d73b70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2ccc9e54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2ccc9e54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34d1d73b70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34d1d73b70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4d1d73b70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34d1d73b70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4d1d73b70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4d1d73b70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34da239279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34da239279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27ce7b4987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27ce7b4987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27ce7b4987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27ce7b4987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27ce7b4987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27ce7b4987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27ce7b4987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27ce7b4987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281e1e574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281e1e574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2ccc9e548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2ccc9e548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27ce7b4987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27ce7b4987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281e1e574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281e1e574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2f81c84a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2f81c84a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2b5d65f4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2b5d65f4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281e1e5743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281e1e5743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2b5d65f45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2b5d65f45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281e1e5743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281e1e5743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281e1e5743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281e1e5743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281e1e5743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281e1e5743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281e1e5743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281e1e5743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2b5d65f451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2b5d65f451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2b5d65f45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2b5d65f45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2b5d65f45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2b5d65f45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27ce7b498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27ce7b498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2b5d65f45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2b5d65f45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2b5d65f45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2b5d65f45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2b5d65f45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2b5d65f45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2b5d65f451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2b5d65f451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2b5d65f451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2b5d65f451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2ccc9e548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2ccc9e548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2ccc9e548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2ccc9e548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2b5d65f45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2b5d65f45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2ccc9e548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2ccc9e548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2ccc9e548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2ccc9e548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27ce7b498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27ce7b498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2ccc9e548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2ccc9e548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2d7ca796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2d7ca796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2d7ca7965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2d7ca7965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2d7ca7965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2d7ca7965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2d7ca7965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2d7ca7965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2d7ca7965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2d7ca7965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2d7ca7965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2d7ca7965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2d7ca7965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2d7ca7965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2d7ca7965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2d7ca7965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2d7ca7965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32d7ca7965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27ce7b498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27ce7b498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33a9f9ba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33a9f9ba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33a9f9bab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33a9f9bab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33a9f9bab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33a9f9bab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352aa506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352aa506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352aa5064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352aa5064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352aa5064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352aa5064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352aa5064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352aa5064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335344a0e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335344a0e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352aa5064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352aa5064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352aa5064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352aa5064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2f41e905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2f41e905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35344a0ef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35344a0ef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35344a0ef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35344a0ef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35344a0ef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335344a0ef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3a0cc0ac4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3a0cc0ac4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33031ef2e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333031ef2e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33bda0a1c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33bda0a1c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33bda0a1c9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33bda0a1c9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33bda0a1c9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33bda0a1c9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3bda0a1c9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3bda0a1c9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3bda0a1c9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33bda0a1c9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27ce7b498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27ce7b498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3bda0a1c9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33bda0a1c9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3a0cc0ac4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33a0cc0ac4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3bda0a1c9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33bda0a1c9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332a4a18ef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332a4a18ef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32a4a18ef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332a4a18ef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32aa0142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32aa0142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407efc58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407efc58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3407efc586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3407efc586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3407efc586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3407efc586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3407efc586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3407efc586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27ce7b498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27ce7b498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34177554cc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34177554cc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34177554cc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34177554cc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34177554cc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34177554cc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3b05c465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3b05c465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33b05c465a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33b05c465a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33b05c465a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33b05c465a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33b1ca5525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33b1ca5525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33b1ca5525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33b1ca5525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33b1ca5525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33b1ca5525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33b05c465a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33b05c465a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27ce7b4987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27ce7b4987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33b05c465a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33b05c465a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33b1ca552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33b1ca552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33e1029da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33e1029da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33e1029daf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33e1029daf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33e1029daf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33e1029daf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346198b80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346198b80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34798df6d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34798df6d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34798df6df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34798df6df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47e56fa7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347e56fa7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3482f8f815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3482f8f815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3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3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3.png"/><Relationship Id="rId7" Type="http://schemas.openxmlformats.org/officeDocument/2006/relationships/image" Target="../media/image41.png"/><Relationship Id="rId8" Type="http://schemas.openxmlformats.org/officeDocument/2006/relationships/image" Target="../media/image4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4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4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4.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2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2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2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2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29.png"/><Relationship Id="rId4" Type="http://schemas.openxmlformats.org/officeDocument/2006/relationships/image" Target="../media/image2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3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3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32.png"/><Relationship Id="rId4" Type="http://schemas.openxmlformats.org/officeDocument/2006/relationships/image" Target="../media/image3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53" name="Shape 53"/>
        <p:cNvGrpSpPr/>
        <p:nvPr/>
      </p:nvGrpSpPr>
      <p:grpSpPr>
        <a:xfrm>
          <a:off x="0" y="0"/>
          <a:ext cx="0" cy="0"/>
          <a:chOff x="0" y="0"/>
          <a:chExt cx="0" cy="0"/>
        </a:xfrm>
      </p:grpSpPr>
      <p:sp>
        <p:nvSpPr>
          <p:cNvPr id="54" name="Google Shape;54;p13"/>
          <p:cNvSpPr txBox="1"/>
          <p:nvPr/>
        </p:nvSpPr>
        <p:spPr>
          <a:xfrm>
            <a:off x="871050" y="2134650"/>
            <a:ext cx="7401900" cy="6618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rgbClr val="FFFFFF"/>
                </a:solidFill>
                <a:latin typeface="Lexend"/>
                <a:ea typeface="Lexend"/>
                <a:cs typeface="Lexend"/>
                <a:sym typeface="Lexend"/>
              </a:rPr>
              <a:t>Complete LangGraph Crash Course</a:t>
            </a:r>
            <a:endParaRPr sz="3400">
              <a:solidFill>
                <a:srgbClr val="FFFFFF"/>
              </a:solidFill>
              <a:latin typeface="Lexend"/>
              <a:ea typeface="Lexend"/>
              <a:cs typeface="Lexend"/>
              <a:sym typeface="Lexe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26" name="Shape 126"/>
        <p:cNvGrpSpPr/>
        <p:nvPr/>
      </p:nvGrpSpPr>
      <p:grpSpPr>
        <a:xfrm>
          <a:off x="0" y="0"/>
          <a:ext cx="0" cy="0"/>
          <a:chOff x="0" y="0"/>
          <a:chExt cx="0" cy="0"/>
        </a:xfrm>
      </p:grpSpPr>
      <p:sp>
        <p:nvSpPr>
          <p:cNvPr id="127" name="Google Shape;127;p22"/>
          <p:cNvSpPr txBox="1"/>
          <p:nvPr/>
        </p:nvSpPr>
        <p:spPr>
          <a:xfrm>
            <a:off x="1480850" y="2955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128" name="Google Shape;128;p22"/>
          <p:cNvSpPr txBox="1"/>
          <p:nvPr/>
        </p:nvSpPr>
        <p:spPr>
          <a:xfrm>
            <a:off x="582475" y="11235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2. LLM call </a:t>
            </a:r>
            <a:endParaRPr b="1" sz="1600" u="sng">
              <a:solidFill>
                <a:srgbClr val="FFFFFF"/>
              </a:solidFill>
              <a:latin typeface="Lexend"/>
              <a:ea typeface="Lexend"/>
              <a:cs typeface="Lexend"/>
              <a:sym typeface="Lexend"/>
            </a:endParaRPr>
          </a:p>
        </p:txBody>
      </p:sp>
      <p:sp>
        <p:nvSpPr>
          <p:cNvPr id="129" name="Google Shape;129;p22"/>
          <p:cNvSpPr/>
          <p:nvPr/>
        </p:nvSpPr>
        <p:spPr>
          <a:xfrm>
            <a:off x="1974425" y="2300250"/>
            <a:ext cx="1204500" cy="6813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0" name="Google Shape;130;p22"/>
          <p:cNvCxnSpPr>
            <a:stCxn id="129" idx="3"/>
            <a:endCxn id="131" idx="2"/>
          </p:cNvCxnSpPr>
          <p:nvPr/>
        </p:nvCxnSpPr>
        <p:spPr>
          <a:xfrm>
            <a:off x="3178925" y="2640900"/>
            <a:ext cx="1131600" cy="0"/>
          </a:xfrm>
          <a:prstGeom prst="straightConnector1">
            <a:avLst/>
          </a:prstGeom>
          <a:noFill/>
          <a:ln cap="flat" cmpd="sng" w="19050">
            <a:solidFill>
              <a:schemeClr val="lt1"/>
            </a:solidFill>
            <a:prstDash val="solid"/>
            <a:round/>
            <a:headEnd len="med" w="med" type="none"/>
            <a:tailEnd len="med" w="med" type="triangle"/>
          </a:ln>
        </p:spPr>
      </p:cxnSp>
      <p:sp>
        <p:nvSpPr>
          <p:cNvPr id="132" name="Google Shape;132;p22"/>
          <p:cNvSpPr/>
          <p:nvPr/>
        </p:nvSpPr>
        <p:spPr>
          <a:xfrm>
            <a:off x="6172850" y="2277150"/>
            <a:ext cx="1204500" cy="6813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22"/>
          <p:cNvSpPr txBox="1"/>
          <p:nvPr/>
        </p:nvSpPr>
        <p:spPr>
          <a:xfrm>
            <a:off x="2029375" y="2425350"/>
            <a:ext cx="110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User Input</a:t>
            </a:r>
            <a:endParaRPr sz="1300">
              <a:solidFill>
                <a:schemeClr val="lt1"/>
              </a:solidFill>
              <a:latin typeface="Lexend"/>
              <a:ea typeface="Lexend"/>
              <a:cs typeface="Lexend"/>
              <a:sym typeface="Lexend"/>
            </a:endParaRPr>
          </a:p>
        </p:txBody>
      </p:sp>
      <p:sp>
        <p:nvSpPr>
          <p:cNvPr id="134" name="Google Shape;134;p22"/>
          <p:cNvSpPr txBox="1"/>
          <p:nvPr/>
        </p:nvSpPr>
        <p:spPr>
          <a:xfrm>
            <a:off x="6366025" y="2402250"/>
            <a:ext cx="757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Output</a:t>
            </a:r>
            <a:endParaRPr sz="1300">
              <a:solidFill>
                <a:schemeClr val="lt1"/>
              </a:solidFill>
              <a:latin typeface="Lexend"/>
              <a:ea typeface="Lexend"/>
              <a:cs typeface="Lexend"/>
              <a:sym typeface="Lexend"/>
            </a:endParaRPr>
          </a:p>
        </p:txBody>
      </p:sp>
      <p:sp>
        <p:nvSpPr>
          <p:cNvPr id="131" name="Google Shape;131;p22"/>
          <p:cNvSpPr/>
          <p:nvPr/>
        </p:nvSpPr>
        <p:spPr>
          <a:xfrm>
            <a:off x="4310513" y="2262150"/>
            <a:ext cx="757500" cy="7575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22"/>
          <p:cNvSpPr txBox="1"/>
          <p:nvPr/>
        </p:nvSpPr>
        <p:spPr>
          <a:xfrm>
            <a:off x="4414163" y="2448450"/>
            <a:ext cx="55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LLM</a:t>
            </a:r>
            <a:endParaRPr sz="1300">
              <a:solidFill>
                <a:schemeClr val="lt1"/>
              </a:solidFill>
              <a:latin typeface="Lexend"/>
              <a:ea typeface="Lexend"/>
              <a:cs typeface="Lexend"/>
              <a:sym typeface="Lexend"/>
            </a:endParaRPr>
          </a:p>
        </p:txBody>
      </p:sp>
      <p:cxnSp>
        <p:nvCxnSpPr>
          <p:cNvPr id="136" name="Google Shape;136;p22"/>
          <p:cNvCxnSpPr>
            <a:endCxn id="132" idx="1"/>
          </p:cNvCxnSpPr>
          <p:nvPr/>
        </p:nvCxnSpPr>
        <p:spPr>
          <a:xfrm>
            <a:off x="5081150" y="2617800"/>
            <a:ext cx="1091700" cy="0"/>
          </a:xfrm>
          <a:prstGeom prst="straightConnector1">
            <a:avLst/>
          </a:prstGeom>
          <a:noFill/>
          <a:ln cap="flat" cmpd="sng" w="19050">
            <a:solidFill>
              <a:schemeClr val="lt1"/>
            </a:solidFill>
            <a:prstDash val="solid"/>
            <a:round/>
            <a:headEnd len="med" w="med" type="none"/>
            <a:tailEnd len="med" w="med" type="triangle"/>
          </a:ln>
        </p:spPr>
      </p:cxnSp>
      <p:sp>
        <p:nvSpPr>
          <p:cNvPr id="137" name="Google Shape;137;p22"/>
          <p:cNvSpPr txBox="1"/>
          <p:nvPr/>
        </p:nvSpPr>
        <p:spPr>
          <a:xfrm>
            <a:off x="929275" y="3727175"/>
            <a:ext cx="7037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Example User Input: You are an expert LinkedIn post writer. Write me a post on "AI Agents Taking over Content Creation"</a:t>
            </a:r>
            <a:endParaRPr sz="1300">
              <a:solidFill>
                <a:schemeClr val="lt1"/>
              </a:solidFill>
              <a:latin typeface="Lexend"/>
              <a:ea typeface="Lexend"/>
              <a:cs typeface="Lexend"/>
              <a:sym typeface="Lexen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279" name="Shape 1279"/>
        <p:cNvGrpSpPr/>
        <p:nvPr/>
      </p:nvGrpSpPr>
      <p:grpSpPr>
        <a:xfrm>
          <a:off x="0" y="0"/>
          <a:ext cx="0" cy="0"/>
          <a:chOff x="0" y="0"/>
          <a:chExt cx="0" cy="0"/>
        </a:xfrm>
      </p:grpSpPr>
      <p:sp>
        <p:nvSpPr>
          <p:cNvPr id="1280" name="Google Shape;1280;p112"/>
          <p:cNvSpPr txBox="1"/>
          <p:nvPr/>
        </p:nvSpPr>
        <p:spPr>
          <a:xfrm>
            <a:off x="1121075" y="124500"/>
            <a:ext cx="6600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FF"/>
                </a:solidFill>
                <a:latin typeface="Lexend"/>
                <a:ea typeface="Lexend"/>
                <a:cs typeface="Lexend"/>
                <a:sym typeface="Lexend"/>
              </a:rPr>
              <a:t>Advanced multi-step RAG System</a:t>
            </a:r>
            <a:endParaRPr sz="1600">
              <a:solidFill>
                <a:srgbClr val="FFFFFF"/>
              </a:solidFill>
              <a:latin typeface="Lexend"/>
              <a:ea typeface="Lexend"/>
              <a:cs typeface="Lexend"/>
              <a:sym typeface="Lexend"/>
            </a:endParaRPr>
          </a:p>
        </p:txBody>
      </p:sp>
      <p:pic>
        <p:nvPicPr>
          <p:cNvPr id="1281" name="Google Shape;1281;p112"/>
          <p:cNvPicPr preferRelativeResize="0"/>
          <p:nvPr/>
        </p:nvPicPr>
        <p:blipFill>
          <a:blip r:embed="rId3">
            <a:alphaModFix/>
          </a:blip>
          <a:stretch>
            <a:fillRect/>
          </a:stretch>
        </p:blipFill>
        <p:spPr>
          <a:xfrm>
            <a:off x="1892275" y="631800"/>
            <a:ext cx="5187309" cy="428309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285" name="Shape 1285"/>
        <p:cNvGrpSpPr/>
        <p:nvPr/>
      </p:nvGrpSpPr>
      <p:grpSpPr>
        <a:xfrm>
          <a:off x="0" y="0"/>
          <a:ext cx="0" cy="0"/>
          <a:chOff x="0" y="0"/>
          <a:chExt cx="0" cy="0"/>
        </a:xfrm>
      </p:grpSpPr>
      <p:sp>
        <p:nvSpPr>
          <p:cNvPr id="1286" name="Google Shape;1286;p113"/>
          <p:cNvSpPr txBox="1"/>
          <p:nvPr/>
        </p:nvSpPr>
        <p:spPr>
          <a:xfrm>
            <a:off x="1121075" y="124500"/>
            <a:ext cx="6600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FF"/>
                </a:solidFill>
                <a:latin typeface="Lexend"/>
                <a:ea typeface="Lexend"/>
                <a:cs typeface="Lexend"/>
                <a:sym typeface="Lexend"/>
              </a:rPr>
              <a:t>Advanced multi-step RAG System</a:t>
            </a:r>
            <a:endParaRPr sz="1600">
              <a:solidFill>
                <a:srgbClr val="FFFFFF"/>
              </a:solidFill>
              <a:latin typeface="Lexend"/>
              <a:ea typeface="Lexend"/>
              <a:cs typeface="Lexend"/>
              <a:sym typeface="Lexend"/>
            </a:endParaRPr>
          </a:p>
        </p:txBody>
      </p:sp>
      <p:sp>
        <p:nvSpPr>
          <p:cNvPr id="1287" name="Google Shape;1287;p113"/>
          <p:cNvSpPr txBox="1"/>
          <p:nvPr/>
        </p:nvSpPr>
        <p:spPr>
          <a:xfrm>
            <a:off x="461550" y="13452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u="sng">
                <a:solidFill>
                  <a:srgbClr val="FFFFFF"/>
                </a:solidFill>
                <a:latin typeface="Lexend"/>
                <a:ea typeface="Lexend"/>
                <a:cs typeface="Lexend"/>
                <a:sym typeface="Lexend"/>
              </a:rPr>
              <a:t>Initial query:</a:t>
            </a:r>
            <a:r>
              <a:rPr lang="en">
                <a:solidFill>
                  <a:srgbClr val="FFFFFF"/>
                </a:solidFill>
                <a:latin typeface="Lexend"/>
                <a:ea typeface="Lexend"/>
                <a:cs typeface="Lexend"/>
                <a:sym typeface="Lexend"/>
              </a:rPr>
              <a:t> "What are Peak Performance Gym's hours?"</a:t>
            </a:r>
            <a:endParaRPr>
              <a:solidFill>
                <a:srgbClr val="FFFFFF"/>
              </a:solidFill>
              <a:latin typeface="Lexend"/>
              <a:ea typeface="Lexend"/>
              <a:cs typeface="Lexend"/>
              <a:sym typeface="Lexend"/>
            </a:endParaRPr>
          </a:p>
        </p:txBody>
      </p:sp>
      <p:sp>
        <p:nvSpPr>
          <p:cNvPr id="1288" name="Google Shape;1288;p113"/>
          <p:cNvSpPr txBox="1"/>
          <p:nvPr/>
        </p:nvSpPr>
        <p:spPr>
          <a:xfrm>
            <a:off x="461550" y="16500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u="sng">
                <a:solidFill>
                  <a:srgbClr val="FFFFFF"/>
                </a:solidFill>
                <a:latin typeface="Lexend"/>
                <a:ea typeface="Lexend"/>
                <a:cs typeface="Lexend"/>
                <a:sym typeface="Lexend"/>
              </a:rPr>
              <a:t>Follow-up query: </a:t>
            </a:r>
            <a:r>
              <a:rPr lang="en">
                <a:solidFill>
                  <a:srgbClr val="FFFFFF"/>
                </a:solidFill>
                <a:latin typeface="Lexend"/>
                <a:ea typeface="Lexend"/>
                <a:cs typeface="Lexend"/>
                <a:sym typeface="Lexend"/>
              </a:rPr>
              <a:t>"What about weekends?"</a:t>
            </a:r>
            <a:endParaRPr>
              <a:solidFill>
                <a:srgbClr val="FFFFFF"/>
              </a:solidFill>
              <a:latin typeface="Lexend"/>
              <a:ea typeface="Lexend"/>
              <a:cs typeface="Lexend"/>
              <a:sym typeface="Lexend"/>
            </a:endParaRPr>
          </a:p>
        </p:txBody>
      </p:sp>
      <p:sp>
        <p:nvSpPr>
          <p:cNvPr id="1289" name="Google Shape;1289;p113"/>
          <p:cNvSpPr txBox="1"/>
          <p:nvPr/>
        </p:nvSpPr>
        <p:spPr>
          <a:xfrm>
            <a:off x="461550" y="2183450"/>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Without rephrasing, the follow-up query lacks context on its own and would likely return irrelevant results if sent directly to a retrieval system.</a:t>
            </a:r>
            <a:endParaRPr>
              <a:solidFill>
                <a:srgbClr val="FFFFFF"/>
              </a:solidFill>
              <a:latin typeface="Lexend"/>
              <a:ea typeface="Lexend"/>
              <a:cs typeface="Lexend"/>
              <a:sym typeface="Lexend"/>
            </a:endParaRPr>
          </a:p>
        </p:txBody>
      </p:sp>
      <p:sp>
        <p:nvSpPr>
          <p:cNvPr id="1290" name="Google Shape;1290;p113"/>
          <p:cNvSpPr txBox="1"/>
          <p:nvPr/>
        </p:nvSpPr>
        <p:spPr>
          <a:xfrm>
            <a:off x="501925" y="7464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solidFill>
                  <a:srgbClr val="FFFFFF"/>
                </a:solidFill>
                <a:latin typeface="Lexend"/>
                <a:ea typeface="Lexend"/>
                <a:cs typeface="Lexend"/>
                <a:sym typeface="Lexend"/>
              </a:rPr>
              <a:t>question_</a:t>
            </a:r>
            <a:r>
              <a:rPr b="1" lang="en">
                <a:solidFill>
                  <a:srgbClr val="FFFFFF"/>
                </a:solidFill>
                <a:latin typeface="Lexend"/>
                <a:ea typeface="Lexend"/>
                <a:cs typeface="Lexend"/>
                <a:sym typeface="Lexend"/>
              </a:rPr>
              <a:t>r</a:t>
            </a:r>
            <a:r>
              <a:rPr b="1" lang="en">
                <a:solidFill>
                  <a:srgbClr val="FFFFFF"/>
                </a:solidFill>
                <a:latin typeface="Lexend"/>
                <a:ea typeface="Lexend"/>
                <a:cs typeface="Lexend"/>
                <a:sym typeface="Lexend"/>
              </a:rPr>
              <a:t>ewriter node significance: </a:t>
            </a:r>
            <a:endParaRPr b="1">
              <a:solidFill>
                <a:srgbClr val="FFFFFF"/>
              </a:solidFill>
              <a:latin typeface="Lexend"/>
              <a:ea typeface="Lexend"/>
              <a:cs typeface="Lexend"/>
              <a:sym typeface="Lexend"/>
            </a:endParaRPr>
          </a:p>
        </p:txBody>
      </p:sp>
      <p:sp>
        <p:nvSpPr>
          <p:cNvPr id="1291" name="Google Shape;1291;p113"/>
          <p:cNvSpPr txBox="1"/>
          <p:nvPr/>
        </p:nvSpPr>
        <p:spPr>
          <a:xfrm>
            <a:off x="461550" y="2869250"/>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The rephrasing node transforms "What about weekends?" into "What are Peak Performance Gym's weekend hours?"</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295" name="Shape 1295"/>
        <p:cNvGrpSpPr/>
        <p:nvPr/>
      </p:nvGrpSpPr>
      <p:grpSpPr>
        <a:xfrm>
          <a:off x="0" y="0"/>
          <a:ext cx="0" cy="0"/>
          <a:chOff x="0" y="0"/>
          <a:chExt cx="0" cy="0"/>
        </a:xfrm>
      </p:grpSpPr>
      <p:sp>
        <p:nvSpPr>
          <p:cNvPr id="1296" name="Google Shape;1296;p114"/>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Multi-Agent Architectures</a:t>
            </a:r>
            <a:endParaRPr sz="1800">
              <a:solidFill>
                <a:srgbClr val="FFFFFF"/>
              </a:solidFill>
              <a:latin typeface="Lexend"/>
              <a:ea typeface="Lexend"/>
              <a:cs typeface="Lexend"/>
              <a:sym typeface="Lexend"/>
            </a:endParaRPr>
          </a:p>
        </p:txBody>
      </p:sp>
      <p:sp>
        <p:nvSpPr>
          <p:cNvPr id="1297" name="Google Shape;1297;p114"/>
          <p:cNvSpPr txBox="1"/>
          <p:nvPr/>
        </p:nvSpPr>
        <p:spPr>
          <a:xfrm>
            <a:off x="461550" y="1116650"/>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We know that an agent is a system that uses an LLM to decide the control flow of an application.</a:t>
            </a:r>
            <a:endParaRPr>
              <a:solidFill>
                <a:srgbClr val="FFFFFF"/>
              </a:solidFill>
              <a:latin typeface="Lexend"/>
              <a:ea typeface="Lexend"/>
              <a:cs typeface="Lexend"/>
              <a:sym typeface="Lexend"/>
            </a:endParaRPr>
          </a:p>
        </p:txBody>
      </p:sp>
      <p:sp>
        <p:nvSpPr>
          <p:cNvPr id="1298" name="Google Shape;1298;p114"/>
          <p:cNvSpPr txBox="1"/>
          <p:nvPr/>
        </p:nvSpPr>
        <p:spPr>
          <a:xfrm>
            <a:off x="461550" y="1726250"/>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As you develop these systems, they might grow more complex over time, making them harder to manage and scale.</a:t>
            </a:r>
            <a:endParaRPr>
              <a:solidFill>
                <a:srgbClr val="FFFFFF"/>
              </a:solidFill>
              <a:latin typeface="Lexend"/>
              <a:ea typeface="Lexend"/>
              <a:cs typeface="Lexend"/>
              <a:sym typeface="Lexend"/>
            </a:endParaRPr>
          </a:p>
        </p:txBody>
      </p:sp>
      <p:sp>
        <p:nvSpPr>
          <p:cNvPr id="1299" name="Google Shape;1299;p114"/>
          <p:cNvSpPr txBox="1"/>
          <p:nvPr/>
        </p:nvSpPr>
        <p:spPr>
          <a:xfrm>
            <a:off x="461550" y="23358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For example, you might run into the following problems:</a:t>
            </a:r>
            <a:endParaRPr>
              <a:solidFill>
                <a:srgbClr val="FFFFFF"/>
              </a:solidFill>
              <a:latin typeface="Lexend"/>
              <a:ea typeface="Lexend"/>
              <a:cs typeface="Lexend"/>
              <a:sym typeface="Lexend"/>
            </a:endParaRPr>
          </a:p>
        </p:txBody>
      </p:sp>
      <p:sp>
        <p:nvSpPr>
          <p:cNvPr id="1300" name="Google Shape;1300;p114"/>
          <p:cNvSpPr txBox="1"/>
          <p:nvPr/>
        </p:nvSpPr>
        <p:spPr>
          <a:xfrm>
            <a:off x="461550" y="2716850"/>
            <a:ext cx="82209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Agent has too many tools at its disposal and makes poor decisions about which tool to call next</a:t>
            </a:r>
            <a:endParaRPr>
              <a:solidFill>
                <a:srgbClr val="FFFFFF"/>
              </a:solidFill>
              <a:latin typeface="Lexend"/>
              <a:ea typeface="Lexend"/>
              <a:cs typeface="Lexend"/>
              <a:sym typeface="Lexend"/>
            </a:endParaRPr>
          </a:p>
        </p:txBody>
      </p:sp>
      <p:sp>
        <p:nvSpPr>
          <p:cNvPr id="1301" name="Google Shape;1301;p114"/>
          <p:cNvSpPr txBox="1"/>
          <p:nvPr/>
        </p:nvSpPr>
        <p:spPr>
          <a:xfrm>
            <a:off x="461550" y="3631250"/>
            <a:ext cx="82209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there is a need for multiple specialization areas in the system (e.g. planner, researcher, math expert, etc.)</a:t>
            </a:r>
            <a:endParaRPr>
              <a:solidFill>
                <a:srgbClr val="FFFFFF"/>
              </a:solidFill>
              <a:latin typeface="Lexend"/>
              <a:ea typeface="Lexend"/>
              <a:cs typeface="Lexend"/>
              <a:sym typeface="Lexend"/>
            </a:endParaRPr>
          </a:p>
        </p:txBody>
      </p:sp>
      <p:sp>
        <p:nvSpPr>
          <p:cNvPr id="1302" name="Google Shape;1302;p114"/>
          <p:cNvSpPr txBox="1"/>
          <p:nvPr/>
        </p:nvSpPr>
        <p:spPr>
          <a:xfrm>
            <a:off x="461550" y="3250250"/>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context grows too complex for a single agent to keep track of</a:t>
            </a:r>
            <a:endParaRPr>
              <a:solidFill>
                <a:srgbClr val="FFFFFF"/>
              </a:solidFill>
              <a:latin typeface="Lexend"/>
              <a:ea typeface="Lexend"/>
              <a:cs typeface="Lexend"/>
              <a:sym typeface="Lexend"/>
            </a:endParaRPr>
          </a:p>
        </p:txBody>
      </p:sp>
      <p:sp>
        <p:nvSpPr>
          <p:cNvPr id="1303" name="Google Shape;1303;p114"/>
          <p:cNvSpPr txBox="1"/>
          <p:nvPr/>
        </p:nvSpPr>
        <p:spPr>
          <a:xfrm>
            <a:off x="537750" y="4317050"/>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To tackle these, you might consider breaking your application into multiple smaller, independent agents and composing them into a multi-agent system.</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307" name="Shape 1307"/>
        <p:cNvGrpSpPr/>
        <p:nvPr/>
      </p:nvGrpSpPr>
      <p:grpSpPr>
        <a:xfrm>
          <a:off x="0" y="0"/>
          <a:ext cx="0" cy="0"/>
          <a:chOff x="0" y="0"/>
          <a:chExt cx="0" cy="0"/>
        </a:xfrm>
      </p:grpSpPr>
      <p:sp>
        <p:nvSpPr>
          <p:cNvPr id="1308" name="Google Shape;1308;p115"/>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Multi-Agent Architectures</a:t>
            </a:r>
            <a:endParaRPr sz="1800">
              <a:solidFill>
                <a:srgbClr val="FFFFFF"/>
              </a:solidFill>
              <a:latin typeface="Lexend"/>
              <a:ea typeface="Lexend"/>
              <a:cs typeface="Lexend"/>
              <a:sym typeface="Lexend"/>
            </a:endParaRPr>
          </a:p>
        </p:txBody>
      </p:sp>
      <p:sp>
        <p:nvSpPr>
          <p:cNvPr id="1309" name="Google Shape;1309;p115"/>
          <p:cNvSpPr txBox="1"/>
          <p:nvPr/>
        </p:nvSpPr>
        <p:spPr>
          <a:xfrm>
            <a:off x="461550" y="17262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The primary benefits of using multi-agent systems are:</a:t>
            </a:r>
            <a:endParaRPr>
              <a:solidFill>
                <a:srgbClr val="FFFFFF"/>
              </a:solidFill>
              <a:latin typeface="Lexend"/>
              <a:ea typeface="Lexend"/>
              <a:cs typeface="Lexend"/>
              <a:sym typeface="Lexend"/>
            </a:endParaRPr>
          </a:p>
        </p:txBody>
      </p:sp>
      <p:sp>
        <p:nvSpPr>
          <p:cNvPr id="1310" name="Google Shape;1310;p115"/>
          <p:cNvSpPr txBox="1"/>
          <p:nvPr/>
        </p:nvSpPr>
        <p:spPr>
          <a:xfrm>
            <a:off x="461550" y="2107250"/>
            <a:ext cx="82209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b="1" lang="en">
                <a:solidFill>
                  <a:srgbClr val="FFFFFF"/>
                </a:solidFill>
                <a:latin typeface="Lexend"/>
                <a:ea typeface="Lexend"/>
                <a:cs typeface="Lexend"/>
                <a:sym typeface="Lexend"/>
              </a:rPr>
              <a:t>Modularity: </a:t>
            </a:r>
            <a:r>
              <a:rPr lang="en">
                <a:solidFill>
                  <a:srgbClr val="FFFFFF"/>
                </a:solidFill>
                <a:latin typeface="Lexend"/>
                <a:ea typeface="Lexend"/>
                <a:cs typeface="Lexend"/>
                <a:sym typeface="Lexend"/>
              </a:rPr>
              <a:t>Separate agents make it easier to develop, test, and maintain agentic systems.</a:t>
            </a:r>
            <a:endParaRPr>
              <a:solidFill>
                <a:srgbClr val="FFFFFF"/>
              </a:solidFill>
              <a:latin typeface="Lexend"/>
              <a:ea typeface="Lexend"/>
              <a:cs typeface="Lexend"/>
              <a:sym typeface="Lexend"/>
            </a:endParaRPr>
          </a:p>
        </p:txBody>
      </p:sp>
      <p:sp>
        <p:nvSpPr>
          <p:cNvPr id="1311" name="Google Shape;1311;p115"/>
          <p:cNvSpPr txBox="1"/>
          <p:nvPr/>
        </p:nvSpPr>
        <p:spPr>
          <a:xfrm>
            <a:off x="461550" y="1116650"/>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These independent agents can be as simple as a prompt and an LLM call, or as complex as a ReAct agent</a:t>
            </a:r>
            <a:endParaRPr>
              <a:solidFill>
                <a:srgbClr val="FFFFFF"/>
              </a:solidFill>
              <a:latin typeface="Lexend"/>
              <a:ea typeface="Lexend"/>
              <a:cs typeface="Lexend"/>
              <a:sym typeface="Lexend"/>
            </a:endParaRPr>
          </a:p>
        </p:txBody>
      </p:sp>
      <p:sp>
        <p:nvSpPr>
          <p:cNvPr id="1312" name="Google Shape;1312;p115"/>
          <p:cNvSpPr txBox="1"/>
          <p:nvPr/>
        </p:nvSpPr>
        <p:spPr>
          <a:xfrm>
            <a:off x="461550" y="2716850"/>
            <a:ext cx="82209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b="1" lang="en">
                <a:solidFill>
                  <a:srgbClr val="FFFFFF"/>
                </a:solidFill>
                <a:latin typeface="Lexend"/>
                <a:ea typeface="Lexend"/>
                <a:cs typeface="Lexend"/>
                <a:sym typeface="Lexend"/>
              </a:rPr>
              <a:t>Specialization:</a:t>
            </a:r>
            <a:r>
              <a:rPr lang="en">
                <a:solidFill>
                  <a:srgbClr val="FFFFFF"/>
                </a:solidFill>
                <a:latin typeface="Lexend"/>
                <a:ea typeface="Lexend"/>
                <a:cs typeface="Lexend"/>
                <a:sym typeface="Lexend"/>
              </a:rPr>
              <a:t> You can create expert agents focused on specific domains, which helps with the overall system performance.</a:t>
            </a:r>
            <a:endParaRPr>
              <a:solidFill>
                <a:srgbClr val="FFFFFF"/>
              </a:solidFill>
              <a:latin typeface="Lexend"/>
              <a:ea typeface="Lexend"/>
              <a:cs typeface="Lexend"/>
              <a:sym typeface="Lexend"/>
            </a:endParaRPr>
          </a:p>
        </p:txBody>
      </p:sp>
      <p:sp>
        <p:nvSpPr>
          <p:cNvPr id="1313" name="Google Shape;1313;p115"/>
          <p:cNvSpPr txBox="1"/>
          <p:nvPr/>
        </p:nvSpPr>
        <p:spPr>
          <a:xfrm>
            <a:off x="461550" y="3326450"/>
            <a:ext cx="82209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b="1" lang="en">
                <a:solidFill>
                  <a:srgbClr val="FFFFFF"/>
                </a:solidFill>
                <a:latin typeface="Lexend"/>
                <a:ea typeface="Lexend"/>
                <a:cs typeface="Lexend"/>
                <a:sym typeface="Lexend"/>
              </a:rPr>
              <a:t>Control:</a:t>
            </a:r>
            <a:r>
              <a:rPr lang="en">
                <a:solidFill>
                  <a:srgbClr val="FFFFFF"/>
                </a:solidFill>
                <a:latin typeface="Lexend"/>
                <a:ea typeface="Lexend"/>
                <a:cs typeface="Lexend"/>
                <a:sym typeface="Lexend"/>
              </a:rPr>
              <a:t> You can explicitly control how agents communicate (as opposed to relying on function calling).</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317" name="Shape 1317"/>
        <p:cNvGrpSpPr/>
        <p:nvPr/>
      </p:nvGrpSpPr>
      <p:grpSpPr>
        <a:xfrm>
          <a:off x="0" y="0"/>
          <a:ext cx="0" cy="0"/>
          <a:chOff x="0" y="0"/>
          <a:chExt cx="0" cy="0"/>
        </a:xfrm>
      </p:grpSpPr>
      <p:sp>
        <p:nvSpPr>
          <p:cNvPr id="1318" name="Google Shape;1318;p116"/>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Multi-Agent Architectures</a:t>
            </a:r>
            <a:endParaRPr sz="1800">
              <a:solidFill>
                <a:srgbClr val="FFFFFF"/>
              </a:solidFill>
              <a:latin typeface="Lexend"/>
              <a:ea typeface="Lexend"/>
              <a:cs typeface="Lexend"/>
              <a:sym typeface="Lexend"/>
            </a:endParaRPr>
          </a:p>
        </p:txBody>
      </p:sp>
      <p:pic>
        <p:nvPicPr>
          <p:cNvPr id="1319" name="Google Shape;1319;p116"/>
          <p:cNvPicPr preferRelativeResize="0"/>
          <p:nvPr/>
        </p:nvPicPr>
        <p:blipFill>
          <a:blip r:embed="rId3">
            <a:alphaModFix/>
          </a:blip>
          <a:stretch>
            <a:fillRect/>
          </a:stretch>
        </p:blipFill>
        <p:spPr>
          <a:xfrm>
            <a:off x="2138375" y="978950"/>
            <a:ext cx="4867255" cy="39995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323" name="Shape 1323"/>
        <p:cNvGrpSpPr/>
        <p:nvPr/>
      </p:nvGrpSpPr>
      <p:grpSpPr>
        <a:xfrm>
          <a:off x="0" y="0"/>
          <a:ext cx="0" cy="0"/>
          <a:chOff x="0" y="0"/>
          <a:chExt cx="0" cy="0"/>
        </a:xfrm>
      </p:grpSpPr>
      <p:sp>
        <p:nvSpPr>
          <p:cNvPr id="1324" name="Google Shape;1324;p117"/>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Subgraphs</a:t>
            </a:r>
            <a:endParaRPr sz="1800">
              <a:solidFill>
                <a:srgbClr val="FFFFFF"/>
              </a:solidFill>
              <a:latin typeface="Lexend"/>
              <a:ea typeface="Lexend"/>
              <a:cs typeface="Lexend"/>
              <a:sym typeface="Lexend"/>
            </a:endParaRPr>
          </a:p>
        </p:txBody>
      </p:sp>
      <p:sp>
        <p:nvSpPr>
          <p:cNvPr id="1325" name="Google Shape;1325;p117"/>
          <p:cNvSpPr txBox="1"/>
          <p:nvPr/>
        </p:nvSpPr>
        <p:spPr>
          <a:xfrm>
            <a:off x="461550" y="1116650"/>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Subgraphs allow you to build complex systems with multiple components that are themselves graphs. A common use case for using subgraphs is building multi-agent systems.</a:t>
            </a:r>
            <a:endParaRPr>
              <a:solidFill>
                <a:srgbClr val="FFFFFF"/>
              </a:solidFill>
              <a:latin typeface="Lexend"/>
              <a:ea typeface="Lexend"/>
              <a:cs typeface="Lexend"/>
              <a:sym typeface="Lexend"/>
            </a:endParaRPr>
          </a:p>
        </p:txBody>
      </p:sp>
      <p:sp>
        <p:nvSpPr>
          <p:cNvPr id="1326" name="Google Shape;1326;p117"/>
          <p:cNvSpPr txBox="1"/>
          <p:nvPr/>
        </p:nvSpPr>
        <p:spPr>
          <a:xfrm>
            <a:off x="461550" y="1802450"/>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The main question when adding subgraphs is how the parent graph and subgraph communicate, i.e. how they pass the state between each other during the graph execution.</a:t>
            </a:r>
            <a:endParaRPr>
              <a:solidFill>
                <a:srgbClr val="FFFFFF"/>
              </a:solidFill>
              <a:latin typeface="Lexend"/>
              <a:ea typeface="Lexend"/>
              <a:cs typeface="Lexend"/>
              <a:sym typeface="Lexend"/>
            </a:endParaRPr>
          </a:p>
        </p:txBody>
      </p:sp>
      <p:sp>
        <p:nvSpPr>
          <p:cNvPr id="1327" name="Google Shape;1327;p117"/>
          <p:cNvSpPr txBox="1"/>
          <p:nvPr/>
        </p:nvSpPr>
        <p:spPr>
          <a:xfrm>
            <a:off x="461550" y="24882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There are two scenarios:</a:t>
            </a:r>
            <a:endParaRPr>
              <a:solidFill>
                <a:srgbClr val="FFFFFF"/>
              </a:solidFill>
              <a:latin typeface="Lexend"/>
              <a:ea typeface="Lexend"/>
              <a:cs typeface="Lexend"/>
              <a:sym typeface="Lexend"/>
            </a:endParaRPr>
          </a:p>
        </p:txBody>
      </p:sp>
      <p:sp>
        <p:nvSpPr>
          <p:cNvPr id="1328" name="Google Shape;1328;p117"/>
          <p:cNvSpPr txBox="1"/>
          <p:nvPr/>
        </p:nvSpPr>
        <p:spPr>
          <a:xfrm>
            <a:off x="461550" y="2888450"/>
            <a:ext cx="82209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parent graph and subgraph </a:t>
            </a:r>
            <a:r>
              <a:rPr lang="en" u="sng">
                <a:solidFill>
                  <a:srgbClr val="FFFFFF"/>
                </a:solidFill>
                <a:latin typeface="Lexend"/>
                <a:ea typeface="Lexend"/>
                <a:cs typeface="Lexend"/>
                <a:sym typeface="Lexend"/>
              </a:rPr>
              <a:t>share schema keys</a:t>
            </a:r>
            <a:r>
              <a:rPr lang="en">
                <a:solidFill>
                  <a:srgbClr val="FFFFFF"/>
                </a:solidFill>
                <a:latin typeface="Lexend"/>
                <a:ea typeface="Lexend"/>
                <a:cs typeface="Lexend"/>
                <a:sym typeface="Lexend"/>
              </a:rPr>
              <a:t>. In this case, you can add a node with the compiled subgraph</a:t>
            </a:r>
            <a:endParaRPr>
              <a:solidFill>
                <a:srgbClr val="FFFFFF"/>
              </a:solidFill>
              <a:latin typeface="Lexend"/>
              <a:ea typeface="Lexend"/>
              <a:cs typeface="Lexend"/>
              <a:sym typeface="Lexend"/>
            </a:endParaRPr>
          </a:p>
        </p:txBody>
      </p:sp>
      <p:sp>
        <p:nvSpPr>
          <p:cNvPr id="1329" name="Google Shape;1329;p117"/>
          <p:cNvSpPr txBox="1"/>
          <p:nvPr/>
        </p:nvSpPr>
        <p:spPr>
          <a:xfrm>
            <a:off x="461550" y="3498050"/>
            <a:ext cx="82209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parent graph and subgraph have </a:t>
            </a:r>
            <a:r>
              <a:rPr lang="en" u="sng">
                <a:solidFill>
                  <a:srgbClr val="FFFFFF"/>
                </a:solidFill>
                <a:latin typeface="Lexend"/>
                <a:ea typeface="Lexend"/>
                <a:cs typeface="Lexend"/>
                <a:sym typeface="Lexend"/>
              </a:rPr>
              <a:t>different schemas</a:t>
            </a:r>
            <a:r>
              <a:rPr lang="en">
                <a:solidFill>
                  <a:srgbClr val="FFFFFF"/>
                </a:solidFill>
                <a:latin typeface="Lexend"/>
                <a:ea typeface="Lexend"/>
                <a:cs typeface="Lexend"/>
                <a:sym typeface="Lexend"/>
              </a:rPr>
              <a:t>. In this case, you have to add a node function that invokes the subgraph: this is useful when the parent graph and the subgraph have different state schemas and you need to transform state before or after calling the subgraph</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333" name="Shape 1333"/>
        <p:cNvGrpSpPr/>
        <p:nvPr/>
      </p:nvGrpSpPr>
      <p:grpSpPr>
        <a:xfrm>
          <a:off x="0" y="0"/>
          <a:ext cx="0" cy="0"/>
          <a:chOff x="0" y="0"/>
          <a:chExt cx="0" cy="0"/>
        </a:xfrm>
      </p:grpSpPr>
      <p:sp>
        <p:nvSpPr>
          <p:cNvPr id="1334" name="Google Shape;1334;p118"/>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Supervisor Multi-agent Architecture</a:t>
            </a:r>
            <a:endParaRPr sz="1800">
              <a:solidFill>
                <a:srgbClr val="FFFFFF"/>
              </a:solidFill>
              <a:latin typeface="Lexend"/>
              <a:ea typeface="Lexend"/>
              <a:cs typeface="Lexend"/>
              <a:sym typeface="Lexend"/>
            </a:endParaRPr>
          </a:p>
        </p:txBody>
      </p:sp>
      <p:sp>
        <p:nvSpPr>
          <p:cNvPr id="1335" name="Google Shape;1335;p118"/>
          <p:cNvSpPr txBox="1"/>
          <p:nvPr/>
        </p:nvSpPr>
        <p:spPr>
          <a:xfrm>
            <a:off x="461550" y="1116650"/>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In this architecture, we define agents as nodes and add a supervisor node (LLM) that decides which agent nodes should be called next.</a:t>
            </a:r>
            <a:endParaRPr>
              <a:solidFill>
                <a:srgbClr val="FFFFFF"/>
              </a:solidFill>
              <a:latin typeface="Lexend"/>
              <a:ea typeface="Lexend"/>
              <a:cs typeface="Lexend"/>
              <a:sym typeface="Lexend"/>
            </a:endParaRPr>
          </a:p>
        </p:txBody>
      </p:sp>
      <p:sp>
        <p:nvSpPr>
          <p:cNvPr id="1336" name="Google Shape;1336;p118"/>
          <p:cNvSpPr txBox="1"/>
          <p:nvPr/>
        </p:nvSpPr>
        <p:spPr>
          <a:xfrm>
            <a:off x="461550" y="1726250"/>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We use Command to route execution to the appropriate agent node based on supervisor's decision.</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340" name="Shape 1340"/>
        <p:cNvGrpSpPr/>
        <p:nvPr/>
      </p:nvGrpSpPr>
      <p:grpSpPr>
        <a:xfrm>
          <a:off x="0" y="0"/>
          <a:ext cx="0" cy="0"/>
          <a:chOff x="0" y="0"/>
          <a:chExt cx="0" cy="0"/>
        </a:xfrm>
      </p:grpSpPr>
      <p:sp>
        <p:nvSpPr>
          <p:cNvPr id="1341" name="Google Shape;1341;p119"/>
          <p:cNvSpPr/>
          <p:nvPr/>
        </p:nvSpPr>
        <p:spPr>
          <a:xfrm>
            <a:off x="3484950" y="1415825"/>
            <a:ext cx="1826100" cy="6195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2" name="Google Shape;1342;p119"/>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Supervisor Multi-agent Architecture</a:t>
            </a:r>
            <a:endParaRPr sz="1800">
              <a:solidFill>
                <a:srgbClr val="FFFFFF"/>
              </a:solidFill>
              <a:latin typeface="Lexend"/>
              <a:ea typeface="Lexend"/>
              <a:cs typeface="Lexend"/>
              <a:sym typeface="Lexend"/>
            </a:endParaRPr>
          </a:p>
        </p:txBody>
      </p:sp>
      <p:pic>
        <p:nvPicPr>
          <p:cNvPr id="1343" name="Google Shape;1343;p119" title="businessman.png"/>
          <p:cNvPicPr preferRelativeResize="0"/>
          <p:nvPr/>
        </p:nvPicPr>
        <p:blipFill>
          <a:blip r:embed="rId3">
            <a:alphaModFix/>
          </a:blip>
          <a:stretch>
            <a:fillRect/>
          </a:stretch>
        </p:blipFill>
        <p:spPr>
          <a:xfrm>
            <a:off x="3642600" y="1494725"/>
            <a:ext cx="461700" cy="461700"/>
          </a:xfrm>
          <a:prstGeom prst="rect">
            <a:avLst/>
          </a:prstGeom>
          <a:noFill/>
          <a:ln>
            <a:noFill/>
          </a:ln>
        </p:spPr>
      </p:pic>
      <p:sp>
        <p:nvSpPr>
          <p:cNvPr id="1344" name="Google Shape;1344;p119"/>
          <p:cNvSpPr txBox="1"/>
          <p:nvPr/>
        </p:nvSpPr>
        <p:spPr>
          <a:xfrm>
            <a:off x="4104300" y="1525475"/>
            <a:ext cx="119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Supervisor</a:t>
            </a:r>
            <a:endParaRPr>
              <a:solidFill>
                <a:srgbClr val="FFFFFF"/>
              </a:solidFill>
              <a:latin typeface="Lexend"/>
              <a:ea typeface="Lexend"/>
              <a:cs typeface="Lexend"/>
              <a:sym typeface="Lexend"/>
            </a:endParaRPr>
          </a:p>
        </p:txBody>
      </p:sp>
      <p:sp>
        <p:nvSpPr>
          <p:cNvPr id="1345" name="Google Shape;1345;p119"/>
          <p:cNvSpPr txBox="1"/>
          <p:nvPr/>
        </p:nvSpPr>
        <p:spPr>
          <a:xfrm>
            <a:off x="2864225" y="3286550"/>
            <a:ext cx="568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346" name="Google Shape;1346;p119"/>
          <p:cNvSpPr/>
          <p:nvPr/>
        </p:nvSpPr>
        <p:spPr>
          <a:xfrm>
            <a:off x="647275" y="3409950"/>
            <a:ext cx="1826100" cy="6195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7" name="Google Shape;1347;p119"/>
          <p:cNvSpPr txBox="1"/>
          <p:nvPr/>
        </p:nvSpPr>
        <p:spPr>
          <a:xfrm>
            <a:off x="1266625" y="3519600"/>
            <a:ext cx="119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Enhancer</a:t>
            </a:r>
            <a:endParaRPr>
              <a:solidFill>
                <a:srgbClr val="FFFFFF"/>
              </a:solidFill>
              <a:latin typeface="Lexend"/>
              <a:ea typeface="Lexend"/>
              <a:cs typeface="Lexend"/>
              <a:sym typeface="Lexend"/>
            </a:endParaRPr>
          </a:p>
        </p:txBody>
      </p:sp>
      <p:sp>
        <p:nvSpPr>
          <p:cNvPr id="1348" name="Google Shape;1348;p119"/>
          <p:cNvSpPr/>
          <p:nvPr/>
        </p:nvSpPr>
        <p:spPr>
          <a:xfrm>
            <a:off x="2655600" y="3409950"/>
            <a:ext cx="1826100" cy="6195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9" name="Google Shape;1349;p119"/>
          <p:cNvSpPr txBox="1"/>
          <p:nvPr/>
        </p:nvSpPr>
        <p:spPr>
          <a:xfrm>
            <a:off x="3274950" y="3519600"/>
            <a:ext cx="119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Researcher</a:t>
            </a:r>
            <a:endParaRPr>
              <a:solidFill>
                <a:srgbClr val="FFFFFF"/>
              </a:solidFill>
              <a:latin typeface="Lexend"/>
              <a:ea typeface="Lexend"/>
              <a:cs typeface="Lexend"/>
              <a:sym typeface="Lexend"/>
            </a:endParaRPr>
          </a:p>
        </p:txBody>
      </p:sp>
      <p:sp>
        <p:nvSpPr>
          <p:cNvPr id="1350" name="Google Shape;1350;p119"/>
          <p:cNvSpPr/>
          <p:nvPr/>
        </p:nvSpPr>
        <p:spPr>
          <a:xfrm>
            <a:off x="4663925" y="3409950"/>
            <a:ext cx="1826100" cy="6195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1" name="Google Shape;1351;p119"/>
          <p:cNvSpPr txBox="1"/>
          <p:nvPr/>
        </p:nvSpPr>
        <p:spPr>
          <a:xfrm>
            <a:off x="5435675" y="3519600"/>
            <a:ext cx="119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Coder</a:t>
            </a:r>
            <a:endParaRPr>
              <a:solidFill>
                <a:srgbClr val="FFFFFF"/>
              </a:solidFill>
              <a:latin typeface="Lexend"/>
              <a:ea typeface="Lexend"/>
              <a:cs typeface="Lexend"/>
              <a:sym typeface="Lexend"/>
            </a:endParaRPr>
          </a:p>
        </p:txBody>
      </p:sp>
      <p:sp>
        <p:nvSpPr>
          <p:cNvPr id="1352" name="Google Shape;1352;p119"/>
          <p:cNvSpPr/>
          <p:nvPr/>
        </p:nvSpPr>
        <p:spPr>
          <a:xfrm>
            <a:off x="6672250" y="3407250"/>
            <a:ext cx="1826100" cy="6195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3" name="Google Shape;1353;p119"/>
          <p:cNvSpPr txBox="1"/>
          <p:nvPr/>
        </p:nvSpPr>
        <p:spPr>
          <a:xfrm>
            <a:off x="7291600" y="3516900"/>
            <a:ext cx="119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Validator</a:t>
            </a:r>
            <a:endParaRPr>
              <a:solidFill>
                <a:srgbClr val="FFFFFF"/>
              </a:solidFill>
              <a:latin typeface="Lexend"/>
              <a:ea typeface="Lexend"/>
              <a:cs typeface="Lexend"/>
              <a:sym typeface="Lexend"/>
            </a:endParaRPr>
          </a:p>
        </p:txBody>
      </p:sp>
      <p:pic>
        <p:nvPicPr>
          <p:cNvPr id="1354" name="Google Shape;1354;p119" title="magic.png"/>
          <p:cNvPicPr preferRelativeResize="0"/>
          <p:nvPr/>
        </p:nvPicPr>
        <p:blipFill>
          <a:blip r:embed="rId4">
            <a:alphaModFix/>
          </a:blip>
          <a:stretch>
            <a:fillRect/>
          </a:stretch>
        </p:blipFill>
        <p:spPr>
          <a:xfrm>
            <a:off x="866425" y="3519600"/>
            <a:ext cx="400200" cy="400200"/>
          </a:xfrm>
          <a:prstGeom prst="rect">
            <a:avLst/>
          </a:prstGeom>
          <a:noFill/>
          <a:ln>
            <a:noFill/>
          </a:ln>
        </p:spPr>
      </p:pic>
      <p:pic>
        <p:nvPicPr>
          <p:cNvPr id="1355" name="Google Shape;1355;p119" title="leader.png"/>
          <p:cNvPicPr preferRelativeResize="0"/>
          <p:nvPr/>
        </p:nvPicPr>
        <p:blipFill>
          <a:blip r:embed="rId5">
            <a:alphaModFix/>
          </a:blip>
          <a:stretch>
            <a:fillRect/>
          </a:stretch>
        </p:blipFill>
        <p:spPr>
          <a:xfrm>
            <a:off x="2813250" y="3488850"/>
            <a:ext cx="461700" cy="461700"/>
          </a:xfrm>
          <a:prstGeom prst="rect">
            <a:avLst/>
          </a:prstGeom>
          <a:noFill/>
          <a:ln>
            <a:noFill/>
          </a:ln>
        </p:spPr>
      </p:pic>
      <p:pic>
        <p:nvPicPr>
          <p:cNvPr id="1356" name="Google Shape;1356;p119" title="boy.png"/>
          <p:cNvPicPr preferRelativeResize="0"/>
          <p:nvPr/>
        </p:nvPicPr>
        <p:blipFill>
          <a:blip r:embed="rId6">
            <a:alphaModFix/>
          </a:blip>
          <a:stretch>
            <a:fillRect/>
          </a:stretch>
        </p:blipFill>
        <p:spPr>
          <a:xfrm>
            <a:off x="4849350" y="3409950"/>
            <a:ext cx="586324" cy="586324"/>
          </a:xfrm>
          <a:prstGeom prst="rect">
            <a:avLst/>
          </a:prstGeom>
          <a:noFill/>
          <a:ln>
            <a:noFill/>
          </a:ln>
        </p:spPr>
      </p:pic>
      <p:pic>
        <p:nvPicPr>
          <p:cNvPr id="1357" name="Google Shape;1357;p119" title="validation.png"/>
          <p:cNvPicPr preferRelativeResize="0"/>
          <p:nvPr/>
        </p:nvPicPr>
        <p:blipFill>
          <a:blip r:embed="rId7">
            <a:alphaModFix/>
          </a:blip>
          <a:stretch>
            <a:fillRect/>
          </a:stretch>
        </p:blipFill>
        <p:spPr>
          <a:xfrm>
            <a:off x="6829900" y="3486148"/>
            <a:ext cx="461700" cy="461700"/>
          </a:xfrm>
          <a:prstGeom prst="rect">
            <a:avLst/>
          </a:prstGeom>
          <a:noFill/>
          <a:ln>
            <a:noFill/>
          </a:ln>
        </p:spPr>
      </p:pic>
      <p:cxnSp>
        <p:nvCxnSpPr>
          <p:cNvPr id="1358" name="Google Shape;1358;p119"/>
          <p:cNvCxnSpPr>
            <a:stCxn id="1341" idx="2"/>
            <a:endCxn id="1346" idx="0"/>
          </p:cNvCxnSpPr>
          <p:nvPr/>
        </p:nvCxnSpPr>
        <p:spPr>
          <a:xfrm flipH="1">
            <a:off x="1560300" y="2035325"/>
            <a:ext cx="2837700" cy="1374600"/>
          </a:xfrm>
          <a:prstGeom prst="straightConnector1">
            <a:avLst/>
          </a:prstGeom>
          <a:noFill/>
          <a:ln cap="flat" cmpd="sng" w="19050">
            <a:solidFill>
              <a:schemeClr val="lt1"/>
            </a:solidFill>
            <a:prstDash val="solid"/>
            <a:round/>
            <a:headEnd len="med" w="med" type="stealth"/>
            <a:tailEnd len="med" w="med" type="triangle"/>
          </a:ln>
        </p:spPr>
      </p:cxnSp>
      <p:cxnSp>
        <p:nvCxnSpPr>
          <p:cNvPr id="1359" name="Google Shape;1359;p119"/>
          <p:cNvCxnSpPr>
            <a:stCxn id="1341" idx="2"/>
          </p:cNvCxnSpPr>
          <p:nvPr/>
        </p:nvCxnSpPr>
        <p:spPr>
          <a:xfrm flipH="1">
            <a:off x="3623100" y="2035325"/>
            <a:ext cx="774900" cy="1374900"/>
          </a:xfrm>
          <a:prstGeom prst="straightConnector1">
            <a:avLst/>
          </a:prstGeom>
          <a:noFill/>
          <a:ln cap="flat" cmpd="sng" w="19050">
            <a:solidFill>
              <a:schemeClr val="lt1"/>
            </a:solidFill>
            <a:prstDash val="solid"/>
            <a:round/>
            <a:headEnd len="med" w="med" type="stealth"/>
            <a:tailEnd len="med" w="med" type="triangle"/>
          </a:ln>
        </p:spPr>
      </p:cxnSp>
      <p:cxnSp>
        <p:nvCxnSpPr>
          <p:cNvPr id="1360" name="Google Shape;1360;p119"/>
          <p:cNvCxnSpPr>
            <a:stCxn id="1341" idx="2"/>
            <a:endCxn id="1350" idx="0"/>
          </p:cNvCxnSpPr>
          <p:nvPr/>
        </p:nvCxnSpPr>
        <p:spPr>
          <a:xfrm>
            <a:off x="4398000" y="2035325"/>
            <a:ext cx="1179000" cy="1374600"/>
          </a:xfrm>
          <a:prstGeom prst="straightConnector1">
            <a:avLst/>
          </a:prstGeom>
          <a:noFill/>
          <a:ln cap="flat" cmpd="sng" w="19050">
            <a:solidFill>
              <a:schemeClr val="lt1"/>
            </a:solidFill>
            <a:prstDash val="solid"/>
            <a:round/>
            <a:headEnd len="med" w="med" type="stealth"/>
            <a:tailEnd len="med" w="med" type="triangle"/>
          </a:ln>
        </p:spPr>
      </p:cxnSp>
      <p:cxnSp>
        <p:nvCxnSpPr>
          <p:cNvPr id="1361" name="Google Shape;1361;p119"/>
          <p:cNvCxnSpPr>
            <a:endCxn id="1352" idx="0"/>
          </p:cNvCxnSpPr>
          <p:nvPr/>
        </p:nvCxnSpPr>
        <p:spPr>
          <a:xfrm>
            <a:off x="4398100" y="2035350"/>
            <a:ext cx="3187200" cy="1371900"/>
          </a:xfrm>
          <a:prstGeom prst="straightConnector1">
            <a:avLst/>
          </a:prstGeom>
          <a:noFill/>
          <a:ln cap="flat" cmpd="sng" w="19050">
            <a:solidFill>
              <a:schemeClr val="lt1"/>
            </a:solidFill>
            <a:prstDash val="solid"/>
            <a:round/>
            <a:headEnd len="med" w="med" type="stealth"/>
            <a:tailEnd len="med" w="med" type="triangle"/>
          </a:ln>
        </p:spPr>
      </p:cxnSp>
      <p:pic>
        <p:nvPicPr>
          <p:cNvPr id="1362" name="Google Shape;1362;p119" title="user.png"/>
          <p:cNvPicPr preferRelativeResize="0"/>
          <p:nvPr/>
        </p:nvPicPr>
        <p:blipFill>
          <a:blip r:embed="rId8">
            <a:alphaModFix/>
          </a:blip>
          <a:stretch>
            <a:fillRect/>
          </a:stretch>
        </p:blipFill>
        <p:spPr>
          <a:xfrm>
            <a:off x="1329475" y="1494725"/>
            <a:ext cx="461700" cy="461700"/>
          </a:xfrm>
          <a:prstGeom prst="rect">
            <a:avLst/>
          </a:prstGeom>
          <a:noFill/>
          <a:ln>
            <a:noFill/>
          </a:ln>
        </p:spPr>
      </p:pic>
      <p:sp>
        <p:nvSpPr>
          <p:cNvPr id="1363" name="Google Shape;1363;p119"/>
          <p:cNvSpPr txBox="1"/>
          <p:nvPr/>
        </p:nvSpPr>
        <p:spPr>
          <a:xfrm>
            <a:off x="961825" y="2026375"/>
            <a:ext cx="1341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User Prompt</a:t>
            </a:r>
            <a:endParaRPr>
              <a:solidFill>
                <a:srgbClr val="FFFFFF"/>
              </a:solidFill>
              <a:latin typeface="Lexend"/>
              <a:ea typeface="Lexend"/>
              <a:cs typeface="Lexend"/>
              <a:sym typeface="Lexend"/>
            </a:endParaRPr>
          </a:p>
        </p:txBody>
      </p:sp>
      <p:cxnSp>
        <p:nvCxnSpPr>
          <p:cNvPr id="1364" name="Google Shape;1364;p119"/>
          <p:cNvCxnSpPr>
            <a:stCxn id="1362" idx="3"/>
            <a:endCxn id="1341" idx="1"/>
          </p:cNvCxnSpPr>
          <p:nvPr/>
        </p:nvCxnSpPr>
        <p:spPr>
          <a:xfrm>
            <a:off x="1791175" y="1725575"/>
            <a:ext cx="1693800" cy="0"/>
          </a:xfrm>
          <a:prstGeom prst="straightConnector1">
            <a:avLst/>
          </a:prstGeom>
          <a:noFill/>
          <a:ln cap="flat" cmpd="sng" w="19050">
            <a:solidFill>
              <a:schemeClr val="lt1"/>
            </a:solidFill>
            <a:prstDash val="solid"/>
            <a:round/>
            <a:headEnd len="med" w="med" type="none"/>
            <a:tailEnd len="med" w="med" type="triangle"/>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368" name="Shape 1368"/>
        <p:cNvGrpSpPr/>
        <p:nvPr/>
      </p:nvGrpSpPr>
      <p:grpSpPr>
        <a:xfrm>
          <a:off x="0" y="0"/>
          <a:ext cx="0" cy="0"/>
          <a:chOff x="0" y="0"/>
          <a:chExt cx="0" cy="0"/>
        </a:xfrm>
      </p:grpSpPr>
      <p:sp>
        <p:nvSpPr>
          <p:cNvPr id="1369" name="Google Shape;1369;p120"/>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Streaming in LangGraph </a:t>
            </a:r>
            <a:endParaRPr sz="1800">
              <a:solidFill>
                <a:srgbClr val="FFFFFF"/>
              </a:solidFill>
              <a:latin typeface="Lexend"/>
              <a:ea typeface="Lexend"/>
              <a:cs typeface="Lexend"/>
              <a:sym typeface="Lexend"/>
            </a:endParaRPr>
          </a:p>
        </p:txBody>
      </p:sp>
      <p:sp>
        <p:nvSpPr>
          <p:cNvPr id="1370" name="Google Shape;1370;p120"/>
          <p:cNvSpPr txBox="1"/>
          <p:nvPr/>
        </p:nvSpPr>
        <p:spPr>
          <a:xfrm>
            <a:off x="461550" y="1040450"/>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If we're building a responsive app for the users, real-time updates are key to keeping them engaged. </a:t>
            </a:r>
            <a:endParaRPr>
              <a:solidFill>
                <a:srgbClr val="FFFFFF"/>
              </a:solidFill>
              <a:latin typeface="Lexend"/>
              <a:ea typeface="Lexend"/>
              <a:cs typeface="Lexend"/>
              <a:sym typeface="Lexend"/>
            </a:endParaRPr>
          </a:p>
        </p:txBody>
      </p:sp>
      <p:sp>
        <p:nvSpPr>
          <p:cNvPr id="1371" name="Google Shape;1371;p120"/>
          <p:cNvSpPr txBox="1"/>
          <p:nvPr/>
        </p:nvSpPr>
        <p:spPr>
          <a:xfrm>
            <a:off x="461550" y="17262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Common use-cases are:</a:t>
            </a:r>
            <a:endParaRPr>
              <a:solidFill>
                <a:srgbClr val="FFFFFF"/>
              </a:solidFill>
              <a:latin typeface="Lexend"/>
              <a:ea typeface="Lexend"/>
              <a:cs typeface="Lexend"/>
              <a:sym typeface="Lexend"/>
            </a:endParaRPr>
          </a:p>
        </p:txBody>
      </p:sp>
      <p:sp>
        <p:nvSpPr>
          <p:cNvPr id="1372" name="Google Shape;1372;p120"/>
          <p:cNvSpPr txBox="1"/>
          <p:nvPr/>
        </p:nvSpPr>
        <p:spPr>
          <a:xfrm>
            <a:off x="461550" y="25644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2</a:t>
            </a:r>
            <a:r>
              <a:rPr lang="en">
                <a:solidFill>
                  <a:srgbClr val="FFFFFF"/>
                </a:solidFill>
                <a:latin typeface="Lexend"/>
                <a:ea typeface="Lexend"/>
                <a:cs typeface="Lexend"/>
                <a:sym typeface="Lexend"/>
              </a:rPr>
              <a:t>. </a:t>
            </a:r>
            <a:r>
              <a:rPr lang="en">
                <a:solidFill>
                  <a:srgbClr val="FFFFFF"/>
                </a:solidFill>
                <a:latin typeface="Lexend"/>
                <a:ea typeface="Lexend"/>
                <a:cs typeface="Lexend"/>
                <a:sym typeface="Lexend"/>
              </a:rPr>
              <a:t>LLM tokens as they’re generated.</a:t>
            </a:r>
            <a:endParaRPr>
              <a:solidFill>
                <a:srgbClr val="FFFFFF"/>
              </a:solidFill>
              <a:latin typeface="Lexend"/>
              <a:ea typeface="Lexend"/>
              <a:cs typeface="Lexend"/>
              <a:sym typeface="Lexend"/>
            </a:endParaRPr>
          </a:p>
        </p:txBody>
      </p:sp>
      <p:sp>
        <p:nvSpPr>
          <p:cNvPr id="1373" name="Google Shape;1373;p120"/>
          <p:cNvSpPr txBox="1"/>
          <p:nvPr/>
        </p:nvSpPr>
        <p:spPr>
          <a:xfrm>
            <a:off x="461550" y="21834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1. Workflow progress (e.g., get state updates after each graph node is executed).</a:t>
            </a:r>
            <a:endParaRPr>
              <a:solidFill>
                <a:srgbClr val="FFFFFF"/>
              </a:solidFill>
              <a:latin typeface="Lexend"/>
              <a:ea typeface="Lexend"/>
              <a:cs typeface="Lexend"/>
              <a:sym typeface="Lexend"/>
            </a:endParaRPr>
          </a:p>
        </p:txBody>
      </p:sp>
      <p:sp>
        <p:nvSpPr>
          <p:cNvPr id="1374" name="Google Shape;1374;p120"/>
          <p:cNvSpPr txBox="1"/>
          <p:nvPr/>
        </p:nvSpPr>
        <p:spPr>
          <a:xfrm>
            <a:off x="461550" y="29454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3</a:t>
            </a:r>
            <a:r>
              <a:rPr lang="en">
                <a:solidFill>
                  <a:srgbClr val="FFFFFF"/>
                </a:solidFill>
                <a:latin typeface="Lexend"/>
                <a:ea typeface="Lexend"/>
                <a:cs typeface="Lexend"/>
                <a:sym typeface="Lexend"/>
              </a:rPr>
              <a:t>. </a:t>
            </a:r>
            <a:r>
              <a:rPr lang="en">
                <a:solidFill>
                  <a:srgbClr val="FFFFFF"/>
                </a:solidFill>
                <a:latin typeface="Lexend"/>
                <a:ea typeface="Lexend"/>
                <a:cs typeface="Lexend"/>
                <a:sym typeface="Lexend"/>
              </a:rPr>
              <a:t>Custom updates (e.g., "Fetched 10/100 records")</a:t>
            </a:r>
            <a:endParaRPr>
              <a:solidFill>
                <a:srgbClr val="FFFFFF"/>
              </a:solidFill>
              <a:latin typeface="Lexend"/>
              <a:ea typeface="Lexend"/>
              <a:cs typeface="Lexend"/>
              <a:sym typeface="Lexen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378" name="Shape 1378"/>
        <p:cNvGrpSpPr/>
        <p:nvPr/>
      </p:nvGrpSpPr>
      <p:grpSpPr>
        <a:xfrm>
          <a:off x="0" y="0"/>
          <a:ext cx="0" cy="0"/>
          <a:chOff x="0" y="0"/>
          <a:chExt cx="0" cy="0"/>
        </a:xfrm>
      </p:grpSpPr>
      <p:sp>
        <p:nvSpPr>
          <p:cNvPr id="1379" name="Google Shape;1379;p121"/>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Streaming in LangGraph </a:t>
            </a:r>
            <a:endParaRPr sz="1800">
              <a:solidFill>
                <a:srgbClr val="FFFFFF"/>
              </a:solidFill>
              <a:latin typeface="Lexend"/>
              <a:ea typeface="Lexend"/>
              <a:cs typeface="Lexend"/>
              <a:sym typeface="Lexend"/>
            </a:endParaRPr>
          </a:p>
        </p:txBody>
      </p:sp>
      <p:sp>
        <p:nvSpPr>
          <p:cNvPr id="1380" name="Google Shape;1380;p121"/>
          <p:cNvSpPr txBox="1"/>
          <p:nvPr/>
        </p:nvSpPr>
        <p:spPr>
          <a:xfrm>
            <a:off x="461550" y="11122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.stream and .astream are sync and async methods for streaming back outputs from a graph run.</a:t>
            </a:r>
            <a:endParaRPr>
              <a:solidFill>
                <a:srgbClr val="FFFFFF"/>
              </a:solidFill>
              <a:latin typeface="Lexend"/>
              <a:ea typeface="Lexend"/>
              <a:cs typeface="Lexend"/>
              <a:sym typeface="Lexend"/>
            </a:endParaRPr>
          </a:p>
        </p:txBody>
      </p:sp>
      <p:sp>
        <p:nvSpPr>
          <p:cNvPr id="1381" name="Google Shape;1381;p121"/>
          <p:cNvSpPr txBox="1"/>
          <p:nvPr/>
        </p:nvSpPr>
        <p:spPr>
          <a:xfrm>
            <a:off x="461550" y="17218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There are several different modes you can specify when calling these methods (e.g. `graph.stream(input, stream_mode="values")):</a:t>
            </a:r>
            <a:endParaRPr>
              <a:solidFill>
                <a:srgbClr val="FFFFFF"/>
              </a:solidFill>
              <a:latin typeface="Lexend"/>
              <a:ea typeface="Lexend"/>
              <a:cs typeface="Lexend"/>
              <a:sym typeface="Lexend"/>
            </a:endParaRPr>
          </a:p>
        </p:txBody>
      </p:sp>
      <p:sp>
        <p:nvSpPr>
          <p:cNvPr id="1382" name="Google Shape;1382;p121"/>
          <p:cNvSpPr txBox="1"/>
          <p:nvPr/>
        </p:nvSpPr>
        <p:spPr>
          <a:xfrm>
            <a:off x="461550" y="23314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Most common modes are: </a:t>
            </a:r>
            <a:endParaRPr>
              <a:solidFill>
                <a:srgbClr val="FFFFFF"/>
              </a:solidFill>
              <a:latin typeface="Lexend"/>
              <a:ea typeface="Lexend"/>
              <a:cs typeface="Lexend"/>
              <a:sym typeface="Lexend"/>
            </a:endParaRPr>
          </a:p>
        </p:txBody>
      </p:sp>
      <p:sp>
        <p:nvSpPr>
          <p:cNvPr id="1383" name="Google Shape;1383;p121"/>
          <p:cNvSpPr txBox="1"/>
          <p:nvPr/>
        </p:nvSpPr>
        <p:spPr>
          <a:xfrm>
            <a:off x="461550" y="2712475"/>
            <a:ext cx="8220900" cy="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solidFill>
                  <a:srgbClr val="FFFFFF"/>
                </a:solidFill>
                <a:latin typeface="Lexend"/>
                <a:ea typeface="Lexend"/>
                <a:cs typeface="Lexend"/>
                <a:sym typeface="Lexend"/>
              </a:rPr>
              <a:t>1. stream_mode = "values"  </a:t>
            </a:r>
            <a:endParaRPr>
              <a:solidFill>
                <a:srgbClr val="FFFFFF"/>
              </a:solidFill>
              <a:latin typeface="Lexend"/>
              <a:ea typeface="Lexend"/>
              <a:cs typeface="Lexend"/>
              <a:sym typeface="Lexend"/>
            </a:endParaRPr>
          </a:p>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This streams the full value of the state after each step of the graph.</a:t>
            </a:r>
            <a:endParaRPr>
              <a:solidFill>
                <a:srgbClr val="FFFFFF"/>
              </a:solidFill>
              <a:latin typeface="Lexend"/>
              <a:ea typeface="Lexend"/>
              <a:cs typeface="Lexend"/>
              <a:sym typeface="Lexend"/>
            </a:endParaRPr>
          </a:p>
        </p:txBody>
      </p:sp>
      <p:sp>
        <p:nvSpPr>
          <p:cNvPr id="1384" name="Google Shape;1384;p121"/>
          <p:cNvSpPr txBox="1"/>
          <p:nvPr/>
        </p:nvSpPr>
        <p:spPr>
          <a:xfrm>
            <a:off x="461550" y="3626875"/>
            <a:ext cx="8220900" cy="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solidFill>
                  <a:srgbClr val="FFFFFF"/>
                </a:solidFill>
                <a:latin typeface="Lexend"/>
                <a:ea typeface="Lexend"/>
                <a:cs typeface="Lexend"/>
                <a:sym typeface="Lexend"/>
              </a:rPr>
              <a:t>2</a:t>
            </a:r>
            <a:r>
              <a:rPr lang="en">
                <a:solidFill>
                  <a:srgbClr val="FFFFFF"/>
                </a:solidFill>
                <a:latin typeface="Lexend"/>
                <a:ea typeface="Lexend"/>
                <a:cs typeface="Lexend"/>
                <a:sym typeface="Lexend"/>
              </a:rPr>
              <a:t>. stream_mode = "</a:t>
            </a:r>
            <a:r>
              <a:rPr lang="en">
                <a:solidFill>
                  <a:srgbClr val="FFFFFF"/>
                </a:solidFill>
                <a:latin typeface="Lexend"/>
                <a:ea typeface="Lexend"/>
                <a:cs typeface="Lexend"/>
                <a:sym typeface="Lexend"/>
              </a:rPr>
              <a:t>updates"</a:t>
            </a:r>
            <a:endParaRPr>
              <a:solidFill>
                <a:srgbClr val="FFFFFF"/>
              </a:solidFill>
              <a:latin typeface="Lexend"/>
              <a:ea typeface="Lexend"/>
              <a:cs typeface="Lexend"/>
              <a:sym typeface="Lexend"/>
            </a:endParaRPr>
          </a:p>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This streams the updates to the state after each step of the graph</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41" name="Shape 141"/>
        <p:cNvGrpSpPr/>
        <p:nvPr/>
      </p:nvGrpSpPr>
      <p:grpSpPr>
        <a:xfrm>
          <a:off x="0" y="0"/>
          <a:ext cx="0" cy="0"/>
          <a:chOff x="0" y="0"/>
          <a:chExt cx="0" cy="0"/>
        </a:xfrm>
      </p:grpSpPr>
      <p:sp>
        <p:nvSpPr>
          <p:cNvPr id="142" name="Google Shape;142;p23"/>
          <p:cNvSpPr txBox="1"/>
          <p:nvPr/>
        </p:nvSpPr>
        <p:spPr>
          <a:xfrm>
            <a:off x="1480850" y="2955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143" name="Google Shape;143;p23"/>
          <p:cNvSpPr txBox="1"/>
          <p:nvPr/>
        </p:nvSpPr>
        <p:spPr>
          <a:xfrm>
            <a:off x="582475" y="11235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2. LLM call</a:t>
            </a:r>
            <a:endParaRPr b="1" sz="1600" u="sng">
              <a:solidFill>
                <a:srgbClr val="FFFFFF"/>
              </a:solidFill>
              <a:latin typeface="Lexend"/>
              <a:ea typeface="Lexend"/>
              <a:cs typeface="Lexend"/>
              <a:sym typeface="Lexend"/>
            </a:endParaRPr>
          </a:p>
        </p:txBody>
      </p:sp>
      <p:sp>
        <p:nvSpPr>
          <p:cNvPr id="144" name="Google Shape;144;p23"/>
          <p:cNvSpPr txBox="1"/>
          <p:nvPr/>
        </p:nvSpPr>
        <p:spPr>
          <a:xfrm>
            <a:off x="604950" y="1580725"/>
            <a:ext cx="8102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 single LLM call means your app basically does one main thing - you give it an input, it processes it, and gives you back an output.</a:t>
            </a:r>
            <a:endParaRPr sz="1600">
              <a:solidFill>
                <a:srgbClr val="FFFFFF"/>
              </a:solidFill>
              <a:latin typeface="Lexend"/>
              <a:ea typeface="Lexend"/>
              <a:cs typeface="Lexend"/>
              <a:sym typeface="Lexend"/>
            </a:endParaRPr>
          </a:p>
        </p:txBody>
      </p:sp>
      <p:sp>
        <p:nvSpPr>
          <p:cNvPr id="145" name="Google Shape;145;p23"/>
          <p:cNvSpPr txBox="1"/>
          <p:nvPr/>
        </p:nvSpPr>
        <p:spPr>
          <a:xfrm>
            <a:off x="604950" y="2266525"/>
            <a:ext cx="8102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Think of chatbots that just take your message and respond, or apps that translate text.</a:t>
            </a:r>
            <a:endParaRPr sz="1600">
              <a:solidFill>
                <a:srgbClr val="FFFFFF"/>
              </a:solidFill>
              <a:latin typeface="Lexend"/>
              <a:ea typeface="Lexend"/>
              <a:cs typeface="Lexend"/>
              <a:sym typeface="Lexend"/>
            </a:endParaRPr>
          </a:p>
        </p:txBody>
      </p:sp>
      <p:sp>
        <p:nvSpPr>
          <p:cNvPr id="146" name="Google Shape;146;p23"/>
          <p:cNvSpPr txBox="1"/>
          <p:nvPr/>
        </p:nvSpPr>
        <p:spPr>
          <a:xfrm>
            <a:off x="604950" y="2952325"/>
            <a:ext cx="8102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This was a huge leap from hard-coded rules, even though it's still pretty simple and is only in the 2nd stage of autonomy</a:t>
            </a:r>
            <a:endParaRPr sz="1600">
              <a:solidFill>
                <a:srgbClr val="FFFFFF"/>
              </a:solidFill>
              <a:latin typeface="Lexend"/>
              <a:ea typeface="Lexend"/>
              <a:cs typeface="Lexend"/>
              <a:sym typeface="Lexend"/>
            </a:endParaRPr>
          </a:p>
        </p:txBody>
      </p:sp>
      <p:sp>
        <p:nvSpPr>
          <p:cNvPr id="147" name="Google Shape;147;p23"/>
          <p:cNvSpPr txBox="1"/>
          <p:nvPr/>
        </p:nvSpPr>
        <p:spPr>
          <a:xfrm>
            <a:off x="604950" y="36381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Disadvantage: </a:t>
            </a:r>
            <a:endParaRPr sz="1600" u="sng">
              <a:solidFill>
                <a:srgbClr val="FFFFFF"/>
              </a:solidFill>
              <a:latin typeface="Lexend"/>
              <a:ea typeface="Lexend"/>
              <a:cs typeface="Lexend"/>
              <a:sym typeface="Lexend"/>
            </a:endParaRPr>
          </a:p>
        </p:txBody>
      </p:sp>
      <p:sp>
        <p:nvSpPr>
          <p:cNvPr id="148" name="Google Shape;148;p23"/>
          <p:cNvSpPr txBox="1"/>
          <p:nvPr/>
        </p:nvSpPr>
        <p:spPr>
          <a:xfrm>
            <a:off x="604950" y="4019125"/>
            <a:ext cx="8171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Trying to get everything done in one shot often leads to confused or mixed-up responses - just like how a single person can't be an expert at everything.</a:t>
            </a:r>
            <a:endParaRPr sz="1600">
              <a:solidFill>
                <a:srgbClr val="FFFFFF"/>
              </a:solidFill>
              <a:latin typeface="Lexend"/>
              <a:ea typeface="Lexend"/>
              <a:cs typeface="Lexend"/>
              <a:sym typeface="Lexen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388" name="Shape 1388"/>
        <p:cNvGrpSpPr/>
        <p:nvPr/>
      </p:nvGrpSpPr>
      <p:grpSpPr>
        <a:xfrm>
          <a:off x="0" y="0"/>
          <a:ext cx="0" cy="0"/>
          <a:chOff x="0" y="0"/>
          <a:chExt cx="0" cy="0"/>
        </a:xfrm>
      </p:grpSpPr>
      <p:sp>
        <p:nvSpPr>
          <p:cNvPr id="1389" name="Google Shape;1389;p122"/>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Streaming in LangGraph </a:t>
            </a:r>
            <a:endParaRPr sz="1800">
              <a:solidFill>
                <a:srgbClr val="FFFFFF"/>
              </a:solidFill>
              <a:latin typeface="Lexend"/>
              <a:ea typeface="Lexend"/>
              <a:cs typeface="Lexend"/>
              <a:sym typeface="Lexend"/>
            </a:endParaRPr>
          </a:p>
        </p:txBody>
      </p:sp>
      <p:pic>
        <p:nvPicPr>
          <p:cNvPr id="1390" name="Google Shape;1390;p122"/>
          <p:cNvPicPr preferRelativeResize="0"/>
          <p:nvPr/>
        </p:nvPicPr>
        <p:blipFill>
          <a:blip r:embed="rId3">
            <a:alphaModFix/>
          </a:blip>
          <a:stretch>
            <a:fillRect/>
          </a:stretch>
        </p:blipFill>
        <p:spPr>
          <a:xfrm>
            <a:off x="1356800" y="1981700"/>
            <a:ext cx="6181725" cy="1866900"/>
          </a:xfrm>
          <a:prstGeom prst="rect">
            <a:avLst/>
          </a:prstGeom>
          <a:noFill/>
          <a:ln>
            <a:noFill/>
          </a:ln>
        </p:spPr>
      </p:pic>
      <p:sp>
        <p:nvSpPr>
          <p:cNvPr id="1391" name="Google Shape;1391;p122"/>
          <p:cNvSpPr txBox="1"/>
          <p:nvPr/>
        </p:nvSpPr>
        <p:spPr>
          <a:xfrm>
            <a:off x="461550" y="10404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stream_mode = "updates" vs stream_mode = "values"</a:t>
            </a:r>
            <a:endParaRPr>
              <a:solidFill>
                <a:srgbClr val="FFFFFF"/>
              </a:solidFill>
              <a:latin typeface="Lexend"/>
              <a:ea typeface="Lexend"/>
              <a:cs typeface="Lexend"/>
              <a:sym typeface="Lexen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395" name="Shape 1395"/>
        <p:cNvGrpSpPr/>
        <p:nvPr/>
      </p:nvGrpSpPr>
      <p:grpSpPr>
        <a:xfrm>
          <a:off x="0" y="0"/>
          <a:ext cx="0" cy="0"/>
          <a:chOff x="0" y="0"/>
          <a:chExt cx="0" cy="0"/>
        </a:xfrm>
      </p:grpSpPr>
      <p:sp>
        <p:nvSpPr>
          <p:cNvPr id="1396" name="Google Shape;1396;p123"/>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Streaming in LangGraph </a:t>
            </a:r>
            <a:endParaRPr sz="1800">
              <a:solidFill>
                <a:srgbClr val="FFFFFF"/>
              </a:solidFill>
              <a:latin typeface="Lexend"/>
              <a:ea typeface="Lexend"/>
              <a:cs typeface="Lexend"/>
              <a:sym typeface="Lexend"/>
            </a:endParaRPr>
          </a:p>
        </p:txBody>
      </p:sp>
      <p:sp>
        <p:nvSpPr>
          <p:cNvPr id="1397" name="Google Shape;1397;p123"/>
          <p:cNvSpPr txBox="1"/>
          <p:nvPr/>
        </p:nvSpPr>
        <p:spPr>
          <a:xfrm>
            <a:off x="461550" y="11122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In prod apps, we usually want to stream more than the state. </a:t>
            </a:r>
            <a:endParaRPr>
              <a:solidFill>
                <a:srgbClr val="FFFFFF"/>
              </a:solidFill>
              <a:latin typeface="Lexend"/>
              <a:ea typeface="Lexend"/>
              <a:cs typeface="Lexend"/>
              <a:sym typeface="Lexend"/>
            </a:endParaRPr>
          </a:p>
        </p:txBody>
      </p:sp>
      <p:sp>
        <p:nvSpPr>
          <p:cNvPr id="1398" name="Google Shape;1398;p123"/>
          <p:cNvSpPr txBox="1"/>
          <p:nvPr/>
        </p:nvSpPr>
        <p:spPr>
          <a:xfrm>
            <a:off x="461550" y="14932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In particular, with LLM calls it is common to stream the tokens as they are generated.</a:t>
            </a:r>
            <a:endParaRPr>
              <a:solidFill>
                <a:srgbClr val="FFFFFF"/>
              </a:solidFill>
              <a:latin typeface="Lexend"/>
              <a:ea typeface="Lexend"/>
              <a:cs typeface="Lexend"/>
              <a:sym typeface="Lexend"/>
            </a:endParaRPr>
          </a:p>
        </p:txBody>
      </p:sp>
      <p:sp>
        <p:nvSpPr>
          <p:cNvPr id="1399" name="Google Shape;1399;p123"/>
          <p:cNvSpPr txBox="1"/>
          <p:nvPr/>
        </p:nvSpPr>
        <p:spPr>
          <a:xfrm>
            <a:off x="461550" y="18742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We can do this using the `.astream_events` method, which streams back events as they happen inside nodes</a:t>
            </a:r>
            <a:endParaRPr>
              <a:solidFill>
                <a:srgbClr val="FFFFFF"/>
              </a:solidFill>
              <a:latin typeface="Lexend"/>
              <a:ea typeface="Lexend"/>
              <a:cs typeface="Lexend"/>
              <a:sym typeface="Lexend"/>
            </a:endParaRPr>
          </a:p>
        </p:txBody>
      </p:sp>
      <p:sp>
        <p:nvSpPr>
          <p:cNvPr id="1400" name="Google Shape;1400;p123"/>
          <p:cNvSpPr txBox="1"/>
          <p:nvPr/>
        </p:nvSpPr>
        <p:spPr>
          <a:xfrm>
            <a:off x="461550" y="24838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Each event is a dict with a few keys: </a:t>
            </a:r>
            <a:endParaRPr>
              <a:solidFill>
                <a:srgbClr val="FFFFFF"/>
              </a:solidFill>
              <a:latin typeface="Lexend"/>
              <a:ea typeface="Lexend"/>
              <a:cs typeface="Lexend"/>
              <a:sym typeface="Lexend"/>
            </a:endParaRPr>
          </a:p>
        </p:txBody>
      </p:sp>
      <p:sp>
        <p:nvSpPr>
          <p:cNvPr id="1401" name="Google Shape;1401;p123"/>
          <p:cNvSpPr txBox="1"/>
          <p:nvPr/>
        </p:nvSpPr>
        <p:spPr>
          <a:xfrm>
            <a:off x="461550" y="2941075"/>
            <a:ext cx="8220900" cy="16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solidFill>
                  <a:srgbClr val="FFFFFF"/>
                </a:solidFill>
                <a:latin typeface="Lexend"/>
                <a:ea typeface="Lexend"/>
                <a:cs typeface="Lexend"/>
                <a:sym typeface="Lexend"/>
              </a:rPr>
              <a:t>* `event`: This is the type of event that is being emitted.</a:t>
            </a:r>
            <a:endParaRPr>
              <a:solidFill>
                <a:srgbClr val="FFFFFF"/>
              </a:solidFill>
              <a:latin typeface="Lexend"/>
              <a:ea typeface="Lexend"/>
              <a:cs typeface="Lexend"/>
              <a:sym typeface="Lexend"/>
            </a:endParaRPr>
          </a:p>
          <a:p>
            <a:pPr indent="0" lvl="0" marL="0" rtl="0" algn="l">
              <a:lnSpc>
                <a:spcPct val="115000"/>
              </a:lnSpc>
              <a:spcBef>
                <a:spcPts val="1200"/>
              </a:spcBef>
              <a:spcAft>
                <a:spcPts val="0"/>
              </a:spcAft>
              <a:buNone/>
            </a:pPr>
            <a:r>
              <a:rPr lang="en">
                <a:solidFill>
                  <a:srgbClr val="FFFFFF"/>
                </a:solidFill>
                <a:latin typeface="Lexend"/>
                <a:ea typeface="Lexend"/>
                <a:cs typeface="Lexend"/>
                <a:sym typeface="Lexend"/>
              </a:rPr>
              <a:t>* `name`: This is the name of event.</a:t>
            </a:r>
            <a:endParaRPr>
              <a:solidFill>
                <a:srgbClr val="FFFFFF"/>
              </a:solidFill>
              <a:latin typeface="Lexend"/>
              <a:ea typeface="Lexend"/>
              <a:cs typeface="Lexend"/>
              <a:sym typeface="Lexend"/>
            </a:endParaRPr>
          </a:p>
          <a:p>
            <a:pPr indent="0" lvl="0" marL="0" rtl="0" algn="l">
              <a:lnSpc>
                <a:spcPct val="115000"/>
              </a:lnSpc>
              <a:spcBef>
                <a:spcPts val="1200"/>
              </a:spcBef>
              <a:spcAft>
                <a:spcPts val="0"/>
              </a:spcAft>
              <a:buNone/>
            </a:pPr>
            <a:r>
              <a:rPr lang="en">
                <a:solidFill>
                  <a:srgbClr val="FFFFFF"/>
                </a:solidFill>
                <a:latin typeface="Lexend"/>
                <a:ea typeface="Lexend"/>
                <a:cs typeface="Lexend"/>
                <a:sym typeface="Lexend"/>
              </a:rPr>
              <a:t>* `data`: This is the data associated with the event.</a:t>
            </a:r>
            <a:endParaRPr>
              <a:solidFill>
                <a:srgbClr val="FFFFFF"/>
              </a:solidFill>
              <a:latin typeface="Lexend"/>
              <a:ea typeface="Lexend"/>
              <a:cs typeface="Lexend"/>
              <a:sym typeface="Lexend"/>
            </a:endParaRPr>
          </a:p>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 `metadata`: Which contains `langgraph_node`, the node emitting the event.</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405" name="Shape 1405"/>
        <p:cNvGrpSpPr/>
        <p:nvPr/>
      </p:nvGrpSpPr>
      <p:grpSpPr>
        <a:xfrm>
          <a:off x="0" y="0"/>
          <a:ext cx="0" cy="0"/>
          <a:chOff x="0" y="0"/>
          <a:chExt cx="0" cy="0"/>
        </a:xfrm>
      </p:grpSpPr>
      <p:sp>
        <p:nvSpPr>
          <p:cNvPr id="1406" name="Google Shape;1406;p124"/>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Deployment</a:t>
            </a:r>
            <a:endParaRPr sz="1800">
              <a:solidFill>
                <a:srgbClr val="FFFFFF"/>
              </a:solidFill>
              <a:latin typeface="Lexend"/>
              <a:ea typeface="Lexend"/>
              <a:cs typeface="Lexend"/>
              <a:sym typeface="Lexend"/>
            </a:endParaRPr>
          </a:p>
        </p:txBody>
      </p:sp>
      <p:sp>
        <p:nvSpPr>
          <p:cNvPr id="1407" name="Google Shape;1407;p124"/>
          <p:cNvSpPr txBox="1"/>
          <p:nvPr/>
        </p:nvSpPr>
        <p:spPr>
          <a:xfrm>
            <a:off x="232950" y="10360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solidFill>
                <a:srgbClr val="FFFFFF"/>
              </a:solidFill>
              <a:latin typeface="Lexend"/>
              <a:ea typeface="Lexend"/>
              <a:cs typeface="Lexend"/>
              <a:sym typeface="Lexend"/>
            </a:endParaRPr>
          </a:p>
        </p:txBody>
      </p:sp>
      <p:sp>
        <p:nvSpPr>
          <p:cNvPr id="1408" name="Google Shape;1408;p124"/>
          <p:cNvSpPr txBox="1"/>
          <p:nvPr/>
        </p:nvSpPr>
        <p:spPr>
          <a:xfrm>
            <a:off x="232950" y="10360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u="sng">
                <a:solidFill>
                  <a:srgbClr val="FFFFFF"/>
                </a:solidFill>
                <a:latin typeface="Lexend"/>
                <a:ea typeface="Lexend"/>
                <a:cs typeface="Lexend"/>
                <a:sym typeface="Lexend"/>
              </a:rPr>
              <a:t>Deployment: </a:t>
            </a:r>
            <a:endParaRPr b="1" u="sng">
              <a:solidFill>
                <a:srgbClr val="FFFFFF"/>
              </a:solidFill>
              <a:latin typeface="Lexend"/>
              <a:ea typeface="Lexend"/>
              <a:cs typeface="Lexend"/>
              <a:sym typeface="Lexend"/>
            </a:endParaRPr>
          </a:p>
        </p:txBody>
      </p:sp>
      <p:sp>
        <p:nvSpPr>
          <p:cNvPr id="1409" name="Google Shape;1409;p124"/>
          <p:cNvSpPr txBox="1"/>
          <p:nvPr/>
        </p:nvSpPr>
        <p:spPr>
          <a:xfrm>
            <a:off x="232950" y="15694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solidFill>
                <a:srgbClr val="FFFFFF"/>
              </a:solidFill>
              <a:latin typeface="Lexend"/>
              <a:ea typeface="Lexend"/>
              <a:cs typeface="Lexend"/>
              <a:sym typeface="Lexend"/>
            </a:endParaRPr>
          </a:p>
        </p:txBody>
      </p:sp>
      <p:sp>
        <p:nvSpPr>
          <p:cNvPr id="1410" name="Google Shape;1410;p124"/>
          <p:cNvSpPr txBox="1"/>
          <p:nvPr/>
        </p:nvSpPr>
        <p:spPr>
          <a:xfrm>
            <a:off x="232950" y="1950475"/>
            <a:ext cx="47115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The last step is to deploy our graph using industry-standards.</a:t>
            </a:r>
            <a:endParaRPr>
              <a:solidFill>
                <a:srgbClr val="FFFFFF"/>
              </a:solidFill>
              <a:latin typeface="Lexend"/>
              <a:ea typeface="Lexend"/>
              <a:cs typeface="Lexend"/>
              <a:sym typeface="Lexend"/>
            </a:endParaRPr>
          </a:p>
        </p:txBody>
      </p:sp>
      <p:sp>
        <p:nvSpPr>
          <p:cNvPr id="1411" name="Google Shape;1411;p124"/>
          <p:cNvSpPr txBox="1"/>
          <p:nvPr/>
        </p:nvSpPr>
        <p:spPr>
          <a:xfrm>
            <a:off x="232950" y="2560075"/>
            <a:ext cx="4296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The standard approach to this is using Docker containers </a:t>
            </a:r>
            <a:endParaRPr>
              <a:solidFill>
                <a:srgbClr val="FFFFFF"/>
              </a:solidFill>
              <a:latin typeface="Lexend"/>
              <a:ea typeface="Lexend"/>
              <a:cs typeface="Lexend"/>
              <a:sym typeface="Lexend"/>
            </a:endParaRPr>
          </a:p>
        </p:txBody>
      </p:sp>
      <p:pic>
        <p:nvPicPr>
          <p:cNvPr id="1412" name="Google Shape;1412;p124" title="Snap (5).png"/>
          <p:cNvPicPr preferRelativeResize="0"/>
          <p:nvPr/>
        </p:nvPicPr>
        <p:blipFill rotWithShape="1">
          <a:blip r:embed="rId3">
            <a:alphaModFix/>
          </a:blip>
          <a:srcRect b="17890" l="9842" r="10074" t="16792"/>
          <a:stretch/>
        </p:blipFill>
        <p:spPr>
          <a:xfrm>
            <a:off x="4341475" y="1159850"/>
            <a:ext cx="4711501" cy="2713133"/>
          </a:xfrm>
          <a:prstGeom prst="rect">
            <a:avLst/>
          </a:prstGeom>
          <a:noFill/>
          <a:ln>
            <a:noFill/>
          </a:ln>
        </p:spPr>
      </p:pic>
      <p:sp>
        <p:nvSpPr>
          <p:cNvPr id="1413" name="Google Shape;1413;p124"/>
          <p:cNvSpPr txBox="1"/>
          <p:nvPr/>
        </p:nvSpPr>
        <p:spPr>
          <a:xfrm>
            <a:off x="232950" y="1569463"/>
            <a:ext cx="4711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So far, we have built an API around the agent</a:t>
            </a:r>
            <a:endParaRPr>
              <a:solidFill>
                <a:srgbClr val="FFFFFF"/>
              </a:solidFill>
              <a:latin typeface="Lexend"/>
              <a:ea typeface="Lexend"/>
              <a:cs typeface="Lexend"/>
              <a:sym typeface="Lexen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417" name="Shape 1417"/>
        <p:cNvGrpSpPr/>
        <p:nvPr/>
      </p:nvGrpSpPr>
      <p:grpSpPr>
        <a:xfrm>
          <a:off x="0" y="0"/>
          <a:ext cx="0" cy="0"/>
          <a:chOff x="0" y="0"/>
          <a:chExt cx="0" cy="0"/>
        </a:xfrm>
      </p:grpSpPr>
      <p:sp>
        <p:nvSpPr>
          <p:cNvPr id="1418" name="Google Shape;1418;p125"/>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Conclusion</a:t>
            </a:r>
            <a:endParaRPr sz="1800">
              <a:solidFill>
                <a:srgbClr val="FFFFFF"/>
              </a:solidFill>
              <a:latin typeface="Lexend"/>
              <a:ea typeface="Lexend"/>
              <a:cs typeface="Lexend"/>
              <a:sym typeface="Lexend"/>
            </a:endParaRPr>
          </a:p>
        </p:txBody>
      </p:sp>
      <p:sp>
        <p:nvSpPr>
          <p:cNvPr id="1419" name="Google Shape;1419;p125"/>
          <p:cNvSpPr txBox="1"/>
          <p:nvPr/>
        </p:nvSpPr>
        <p:spPr>
          <a:xfrm>
            <a:off x="232950" y="10360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solidFill>
                <a:srgbClr val="FFFFFF"/>
              </a:solidFill>
              <a:latin typeface="Lexend"/>
              <a:ea typeface="Lexend"/>
              <a:cs typeface="Lexend"/>
              <a:sym typeface="Lexend"/>
            </a:endParaRPr>
          </a:p>
        </p:txBody>
      </p:sp>
      <p:sp>
        <p:nvSpPr>
          <p:cNvPr id="1420" name="Google Shape;1420;p125"/>
          <p:cNvSpPr txBox="1"/>
          <p:nvPr/>
        </p:nvSpPr>
        <p:spPr>
          <a:xfrm>
            <a:off x="232950" y="10360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u="sng">
                <a:solidFill>
                  <a:srgbClr val="FFFFFF"/>
                </a:solidFill>
                <a:latin typeface="Lexend"/>
                <a:ea typeface="Lexend"/>
                <a:cs typeface="Lexend"/>
                <a:sym typeface="Lexend"/>
              </a:rPr>
              <a:t>Self-Hosting LangGraph Agents</a:t>
            </a:r>
            <a:r>
              <a:rPr b="1" lang="en" u="sng">
                <a:solidFill>
                  <a:srgbClr val="FFFFFF"/>
                </a:solidFill>
                <a:latin typeface="Lexend"/>
                <a:ea typeface="Lexend"/>
                <a:cs typeface="Lexend"/>
                <a:sym typeface="Lexend"/>
              </a:rPr>
              <a:t>: </a:t>
            </a:r>
            <a:endParaRPr b="1" u="sng">
              <a:solidFill>
                <a:srgbClr val="FFFFFF"/>
              </a:solidFill>
              <a:latin typeface="Lexend"/>
              <a:ea typeface="Lexend"/>
              <a:cs typeface="Lexend"/>
              <a:sym typeface="Lexend"/>
            </a:endParaRPr>
          </a:p>
        </p:txBody>
      </p:sp>
      <p:sp>
        <p:nvSpPr>
          <p:cNvPr id="1421" name="Google Shape;1421;p125"/>
          <p:cNvSpPr txBox="1"/>
          <p:nvPr/>
        </p:nvSpPr>
        <p:spPr>
          <a:xfrm>
            <a:off x="232950" y="15694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solidFill>
                <a:srgbClr val="FFFFFF"/>
              </a:solidFill>
              <a:latin typeface="Lexend"/>
              <a:ea typeface="Lexend"/>
              <a:cs typeface="Lexend"/>
              <a:sym typeface="Lexend"/>
            </a:endParaRPr>
          </a:p>
        </p:txBody>
      </p:sp>
      <p:sp>
        <p:nvSpPr>
          <p:cNvPr id="1422" name="Google Shape;1422;p125"/>
          <p:cNvSpPr txBox="1"/>
          <p:nvPr/>
        </p:nvSpPr>
        <p:spPr>
          <a:xfrm>
            <a:off x="232950" y="1493263"/>
            <a:ext cx="4711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TLDR: LangGraph Cloud Optional </a:t>
            </a:r>
            <a:endParaRPr>
              <a:solidFill>
                <a:srgbClr val="FFFFFF"/>
              </a:solidFill>
              <a:latin typeface="Lexend"/>
              <a:ea typeface="Lexend"/>
              <a:cs typeface="Lexend"/>
              <a:sym typeface="Lexend"/>
            </a:endParaRPr>
          </a:p>
        </p:txBody>
      </p:sp>
      <p:sp>
        <p:nvSpPr>
          <p:cNvPr id="1423" name="Google Shape;1423;p125"/>
          <p:cNvSpPr txBox="1"/>
          <p:nvPr/>
        </p:nvSpPr>
        <p:spPr>
          <a:xfrm>
            <a:off x="232950" y="21028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solidFill>
                <a:srgbClr val="FFFFFF"/>
              </a:solidFill>
              <a:latin typeface="Lexend"/>
              <a:ea typeface="Lexend"/>
              <a:cs typeface="Lexend"/>
              <a:sym typeface="Lexend"/>
            </a:endParaRPr>
          </a:p>
        </p:txBody>
      </p:sp>
      <p:sp>
        <p:nvSpPr>
          <p:cNvPr id="1424" name="Google Shape;1424;p125"/>
          <p:cNvSpPr txBox="1"/>
          <p:nvPr/>
        </p:nvSpPr>
        <p:spPr>
          <a:xfrm>
            <a:off x="232950" y="2102863"/>
            <a:ext cx="4711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1. Build API wrapper around your graph</a:t>
            </a:r>
            <a:endParaRPr>
              <a:solidFill>
                <a:srgbClr val="FFFFFF"/>
              </a:solidFill>
              <a:latin typeface="Lexend"/>
              <a:ea typeface="Lexend"/>
              <a:cs typeface="Lexend"/>
              <a:sym typeface="Lexend"/>
            </a:endParaRPr>
          </a:p>
        </p:txBody>
      </p:sp>
      <p:sp>
        <p:nvSpPr>
          <p:cNvPr id="1425" name="Google Shape;1425;p125"/>
          <p:cNvSpPr txBox="1"/>
          <p:nvPr/>
        </p:nvSpPr>
        <p:spPr>
          <a:xfrm>
            <a:off x="232950" y="24838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solidFill>
                <a:srgbClr val="FFFFFF"/>
              </a:solidFill>
              <a:latin typeface="Lexend"/>
              <a:ea typeface="Lexend"/>
              <a:cs typeface="Lexend"/>
              <a:sym typeface="Lexend"/>
            </a:endParaRPr>
          </a:p>
        </p:txBody>
      </p:sp>
      <p:sp>
        <p:nvSpPr>
          <p:cNvPr id="1426" name="Google Shape;1426;p125"/>
          <p:cNvSpPr txBox="1"/>
          <p:nvPr/>
        </p:nvSpPr>
        <p:spPr>
          <a:xfrm>
            <a:off x="232950" y="2483863"/>
            <a:ext cx="4711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2</a:t>
            </a:r>
            <a:r>
              <a:rPr lang="en">
                <a:solidFill>
                  <a:srgbClr val="FFFFFF"/>
                </a:solidFill>
                <a:latin typeface="Lexend"/>
                <a:ea typeface="Lexend"/>
                <a:cs typeface="Lexend"/>
                <a:sym typeface="Lexend"/>
              </a:rPr>
              <a:t>. </a:t>
            </a:r>
            <a:r>
              <a:rPr lang="en">
                <a:solidFill>
                  <a:srgbClr val="FFFFFF"/>
                </a:solidFill>
                <a:latin typeface="Lexend"/>
                <a:ea typeface="Lexend"/>
                <a:cs typeface="Lexend"/>
                <a:sym typeface="Lexend"/>
              </a:rPr>
              <a:t>Containerize with Docker</a:t>
            </a:r>
            <a:endParaRPr>
              <a:solidFill>
                <a:srgbClr val="FFFFFF"/>
              </a:solidFill>
              <a:latin typeface="Lexend"/>
              <a:ea typeface="Lexend"/>
              <a:cs typeface="Lexend"/>
              <a:sym typeface="Lexend"/>
            </a:endParaRPr>
          </a:p>
        </p:txBody>
      </p:sp>
      <p:sp>
        <p:nvSpPr>
          <p:cNvPr id="1427" name="Google Shape;1427;p125"/>
          <p:cNvSpPr txBox="1"/>
          <p:nvPr/>
        </p:nvSpPr>
        <p:spPr>
          <a:xfrm>
            <a:off x="232950" y="28648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solidFill>
                <a:srgbClr val="FFFFFF"/>
              </a:solidFill>
              <a:latin typeface="Lexend"/>
              <a:ea typeface="Lexend"/>
              <a:cs typeface="Lexend"/>
              <a:sym typeface="Lexend"/>
            </a:endParaRPr>
          </a:p>
        </p:txBody>
      </p:sp>
      <p:sp>
        <p:nvSpPr>
          <p:cNvPr id="1428" name="Google Shape;1428;p125"/>
          <p:cNvSpPr txBox="1"/>
          <p:nvPr/>
        </p:nvSpPr>
        <p:spPr>
          <a:xfrm>
            <a:off x="232950" y="2864863"/>
            <a:ext cx="4711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3</a:t>
            </a:r>
            <a:r>
              <a:rPr lang="en">
                <a:solidFill>
                  <a:srgbClr val="FFFFFF"/>
                </a:solidFill>
                <a:latin typeface="Lexend"/>
                <a:ea typeface="Lexend"/>
                <a:cs typeface="Lexend"/>
                <a:sym typeface="Lexend"/>
              </a:rPr>
              <a:t>. </a:t>
            </a:r>
            <a:r>
              <a:rPr lang="en">
                <a:solidFill>
                  <a:srgbClr val="FFFFFF"/>
                </a:solidFill>
                <a:latin typeface="Lexend"/>
                <a:ea typeface="Lexend"/>
                <a:cs typeface="Lexend"/>
                <a:sym typeface="Lexend"/>
              </a:rPr>
              <a:t>Deploy to your preferred cloud provider</a:t>
            </a:r>
            <a:endParaRPr>
              <a:solidFill>
                <a:srgbClr val="FFFFFF"/>
              </a:solidFill>
              <a:latin typeface="Lexend"/>
              <a:ea typeface="Lexend"/>
              <a:cs typeface="Lexend"/>
              <a:sym typeface="Lexe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52" name="Shape 152"/>
        <p:cNvGrpSpPr/>
        <p:nvPr/>
      </p:nvGrpSpPr>
      <p:grpSpPr>
        <a:xfrm>
          <a:off x="0" y="0"/>
          <a:ext cx="0" cy="0"/>
          <a:chOff x="0" y="0"/>
          <a:chExt cx="0" cy="0"/>
        </a:xfrm>
      </p:grpSpPr>
      <p:sp>
        <p:nvSpPr>
          <p:cNvPr id="153" name="Google Shape;153;p24"/>
          <p:cNvSpPr txBox="1"/>
          <p:nvPr/>
        </p:nvSpPr>
        <p:spPr>
          <a:xfrm>
            <a:off x="1480850" y="2955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154" name="Google Shape;154;p24"/>
          <p:cNvSpPr txBox="1"/>
          <p:nvPr/>
        </p:nvSpPr>
        <p:spPr>
          <a:xfrm>
            <a:off x="582475" y="8949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3. Chains </a:t>
            </a:r>
            <a:endParaRPr b="1" sz="1600" u="sng">
              <a:solidFill>
                <a:srgbClr val="FFFFFF"/>
              </a:solidFill>
              <a:latin typeface="Lexend"/>
              <a:ea typeface="Lexend"/>
              <a:cs typeface="Lexend"/>
              <a:sym typeface="Lexend"/>
            </a:endParaRPr>
          </a:p>
        </p:txBody>
      </p:sp>
      <p:sp>
        <p:nvSpPr>
          <p:cNvPr id="155" name="Google Shape;155;p24"/>
          <p:cNvSpPr txBox="1"/>
          <p:nvPr/>
        </p:nvSpPr>
        <p:spPr>
          <a:xfrm>
            <a:off x="604950" y="1352125"/>
            <a:ext cx="810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Think of chains like having multiple specialists instead of one generalist. Instead of asking one AI to do everything, we break it down into steps where each AI is really good at one thing.</a:t>
            </a:r>
            <a:endParaRPr sz="1600">
              <a:solidFill>
                <a:srgbClr val="FFFFFF"/>
              </a:solidFill>
              <a:latin typeface="Lexend"/>
              <a:ea typeface="Lexend"/>
              <a:cs typeface="Lexend"/>
              <a:sym typeface="Lexend"/>
            </a:endParaRPr>
          </a:p>
        </p:txBody>
      </p:sp>
      <p:sp>
        <p:nvSpPr>
          <p:cNvPr id="156" name="Google Shape;156;p24"/>
          <p:cNvSpPr txBox="1"/>
          <p:nvPr/>
        </p:nvSpPr>
        <p:spPr>
          <a:xfrm>
            <a:off x="604950" y="2266525"/>
            <a:ext cx="8102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Imagine a customer service chatbot: The first AI reads your complaint and figures out exactly what product you're talking about</a:t>
            </a:r>
            <a:endParaRPr sz="1600">
              <a:solidFill>
                <a:srgbClr val="FFFFFF"/>
              </a:solidFill>
              <a:latin typeface="Lexend"/>
              <a:ea typeface="Lexend"/>
              <a:cs typeface="Lexend"/>
              <a:sym typeface="Lexend"/>
            </a:endParaRPr>
          </a:p>
        </p:txBody>
      </p:sp>
      <p:sp>
        <p:nvSpPr>
          <p:cNvPr id="157" name="Google Shape;157;p24"/>
          <p:cNvSpPr txBox="1"/>
          <p:nvPr/>
        </p:nvSpPr>
        <p:spPr>
          <a:xfrm>
            <a:off x="597900" y="2937650"/>
            <a:ext cx="7779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Lexend"/>
                <a:ea typeface="Lexend"/>
                <a:cs typeface="Lexend"/>
                <a:sym typeface="Lexend"/>
              </a:rPr>
              <a:t>The second AI finds the right solution from the company's help docs, and the third AI turns that solution into a friendly response.</a:t>
            </a:r>
            <a:endParaRPr sz="1600">
              <a:solidFill>
                <a:schemeClr val="lt1"/>
              </a:solidFill>
              <a:latin typeface="Lexend"/>
              <a:ea typeface="Lexend"/>
              <a:cs typeface="Lexend"/>
              <a:sym typeface="Lexend"/>
            </a:endParaRPr>
          </a:p>
        </p:txBody>
      </p:sp>
      <p:sp>
        <p:nvSpPr>
          <p:cNvPr id="158" name="Google Shape;158;p24"/>
          <p:cNvSpPr txBox="1"/>
          <p:nvPr/>
        </p:nvSpPr>
        <p:spPr>
          <a:xfrm>
            <a:off x="597900" y="3623450"/>
            <a:ext cx="7779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Lexend"/>
                <a:ea typeface="Lexend"/>
                <a:cs typeface="Lexend"/>
                <a:sym typeface="Lexend"/>
              </a:rPr>
              <a:t>Each step is simple, but together they create a much smarter system than a single LLM call could.</a:t>
            </a:r>
            <a:endParaRPr sz="1600">
              <a:solidFill>
                <a:schemeClr val="lt1"/>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62" name="Shape 162"/>
        <p:cNvGrpSpPr/>
        <p:nvPr/>
      </p:nvGrpSpPr>
      <p:grpSpPr>
        <a:xfrm>
          <a:off x="0" y="0"/>
          <a:ext cx="0" cy="0"/>
          <a:chOff x="0" y="0"/>
          <a:chExt cx="0" cy="0"/>
        </a:xfrm>
      </p:grpSpPr>
      <p:sp>
        <p:nvSpPr>
          <p:cNvPr id="163" name="Google Shape;163;p25"/>
          <p:cNvSpPr txBox="1"/>
          <p:nvPr/>
        </p:nvSpPr>
        <p:spPr>
          <a:xfrm>
            <a:off x="1480850" y="2955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164" name="Google Shape;164;p25"/>
          <p:cNvSpPr txBox="1"/>
          <p:nvPr/>
        </p:nvSpPr>
        <p:spPr>
          <a:xfrm>
            <a:off x="582475" y="8949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3. Chains (contd.) </a:t>
            </a:r>
            <a:endParaRPr b="1" sz="1600" u="sng">
              <a:solidFill>
                <a:srgbClr val="FFFFFF"/>
              </a:solidFill>
              <a:latin typeface="Lexend"/>
              <a:ea typeface="Lexend"/>
              <a:cs typeface="Lexend"/>
              <a:sym typeface="Lexend"/>
            </a:endParaRPr>
          </a:p>
        </p:txBody>
      </p:sp>
      <p:sp>
        <p:nvSpPr>
          <p:cNvPr id="165" name="Google Shape;165;p25"/>
          <p:cNvSpPr txBox="1"/>
          <p:nvPr/>
        </p:nvSpPr>
        <p:spPr>
          <a:xfrm>
            <a:off x="582475" y="2462350"/>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Disadvantage: </a:t>
            </a:r>
            <a:endParaRPr sz="1600" u="sng">
              <a:solidFill>
                <a:srgbClr val="FFFFFF"/>
              </a:solidFill>
              <a:latin typeface="Lexend"/>
              <a:ea typeface="Lexend"/>
              <a:cs typeface="Lexend"/>
              <a:sym typeface="Lexend"/>
            </a:endParaRPr>
          </a:p>
        </p:txBody>
      </p:sp>
      <p:sp>
        <p:nvSpPr>
          <p:cNvPr id="166" name="Google Shape;166;p25"/>
          <p:cNvSpPr txBox="1"/>
          <p:nvPr/>
        </p:nvSpPr>
        <p:spPr>
          <a:xfrm>
            <a:off x="582475" y="2843350"/>
            <a:ext cx="8171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The downside? These fixed sequences are like a rigid assembly line - they always follow the same steps defined by the human. </a:t>
            </a:r>
            <a:endParaRPr sz="1600">
              <a:solidFill>
                <a:srgbClr val="FFFFFF"/>
              </a:solidFill>
              <a:latin typeface="Lexend"/>
              <a:ea typeface="Lexend"/>
              <a:cs typeface="Lexend"/>
              <a:sym typeface="Lexend"/>
            </a:endParaRPr>
          </a:p>
        </p:txBody>
      </p:sp>
      <p:sp>
        <p:nvSpPr>
          <p:cNvPr id="167" name="Google Shape;167;p25"/>
          <p:cNvSpPr txBox="1"/>
          <p:nvPr/>
        </p:nvSpPr>
        <p:spPr>
          <a:xfrm>
            <a:off x="3248000" y="134593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8" name="Google Shape;168;p25"/>
          <p:cNvSpPr txBox="1"/>
          <p:nvPr/>
        </p:nvSpPr>
        <p:spPr>
          <a:xfrm>
            <a:off x="588625" y="1389150"/>
            <a:ext cx="8171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This is where we first started seeing AI apps that could handle more complex tasks - not just by being smarter, but by breaking big problems into smaller, manageable pieces.</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72" name="Shape 172"/>
        <p:cNvGrpSpPr/>
        <p:nvPr/>
      </p:nvGrpSpPr>
      <p:grpSpPr>
        <a:xfrm>
          <a:off x="0" y="0"/>
          <a:ext cx="0" cy="0"/>
          <a:chOff x="0" y="0"/>
          <a:chExt cx="0" cy="0"/>
        </a:xfrm>
      </p:grpSpPr>
      <p:sp>
        <p:nvSpPr>
          <p:cNvPr id="173" name="Google Shape;173;p26"/>
          <p:cNvSpPr txBox="1"/>
          <p:nvPr/>
        </p:nvSpPr>
        <p:spPr>
          <a:xfrm>
            <a:off x="1480850" y="2955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174" name="Google Shape;174;p26"/>
          <p:cNvSpPr txBox="1"/>
          <p:nvPr/>
        </p:nvSpPr>
        <p:spPr>
          <a:xfrm>
            <a:off x="4238600" y="157453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5" name="Google Shape;175;p26"/>
          <p:cNvSpPr/>
          <p:nvPr/>
        </p:nvSpPr>
        <p:spPr>
          <a:xfrm>
            <a:off x="522900" y="2706950"/>
            <a:ext cx="1204500" cy="6813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 name="Google Shape;176;p26"/>
          <p:cNvSpPr/>
          <p:nvPr/>
        </p:nvSpPr>
        <p:spPr>
          <a:xfrm>
            <a:off x="6778425" y="1587038"/>
            <a:ext cx="1204500" cy="6813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 name="Google Shape;177;p26"/>
          <p:cNvSpPr txBox="1"/>
          <p:nvPr/>
        </p:nvSpPr>
        <p:spPr>
          <a:xfrm>
            <a:off x="654050" y="2832050"/>
            <a:ext cx="110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Post</a:t>
            </a:r>
            <a:r>
              <a:rPr lang="en" sz="1300">
                <a:solidFill>
                  <a:schemeClr val="lt1"/>
                </a:solidFill>
                <a:latin typeface="Lexend"/>
                <a:ea typeface="Lexend"/>
                <a:cs typeface="Lexend"/>
                <a:sym typeface="Lexend"/>
              </a:rPr>
              <a:t> title</a:t>
            </a:r>
            <a:endParaRPr sz="1300">
              <a:solidFill>
                <a:schemeClr val="lt1"/>
              </a:solidFill>
              <a:latin typeface="Lexend"/>
              <a:ea typeface="Lexend"/>
              <a:cs typeface="Lexend"/>
              <a:sym typeface="Lexend"/>
            </a:endParaRPr>
          </a:p>
        </p:txBody>
      </p:sp>
      <p:sp>
        <p:nvSpPr>
          <p:cNvPr id="178" name="Google Shape;178;p26"/>
          <p:cNvSpPr txBox="1"/>
          <p:nvPr/>
        </p:nvSpPr>
        <p:spPr>
          <a:xfrm>
            <a:off x="6971600" y="1712138"/>
            <a:ext cx="757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Output</a:t>
            </a:r>
            <a:endParaRPr sz="1300">
              <a:solidFill>
                <a:schemeClr val="lt1"/>
              </a:solidFill>
              <a:latin typeface="Lexend"/>
              <a:ea typeface="Lexend"/>
              <a:cs typeface="Lexend"/>
              <a:sym typeface="Lexend"/>
            </a:endParaRPr>
          </a:p>
        </p:txBody>
      </p:sp>
      <p:sp>
        <p:nvSpPr>
          <p:cNvPr id="179" name="Google Shape;179;p26"/>
          <p:cNvSpPr/>
          <p:nvPr/>
        </p:nvSpPr>
        <p:spPr>
          <a:xfrm>
            <a:off x="4916088" y="1572038"/>
            <a:ext cx="757500" cy="7575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6"/>
          <p:cNvSpPr txBox="1"/>
          <p:nvPr/>
        </p:nvSpPr>
        <p:spPr>
          <a:xfrm>
            <a:off x="5019738" y="1758338"/>
            <a:ext cx="55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LLM</a:t>
            </a:r>
            <a:endParaRPr sz="1300">
              <a:solidFill>
                <a:schemeClr val="lt1"/>
              </a:solidFill>
              <a:latin typeface="Lexend"/>
              <a:ea typeface="Lexend"/>
              <a:cs typeface="Lexend"/>
              <a:sym typeface="Lexend"/>
            </a:endParaRPr>
          </a:p>
        </p:txBody>
      </p:sp>
      <p:cxnSp>
        <p:nvCxnSpPr>
          <p:cNvPr id="181" name="Google Shape;181;p26"/>
          <p:cNvCxnSpPr>
            <a:endCxn id="176" idx="1"/>
          </p:cNvCxnSpPr>
          <p:nvPr/>
        </p:nvCxnSpPr>
        <p:spPr>
          <a:xfrm>
            <a:off x="5686725" y="1927688"/>
            <a:ext cx="1091700" cy="0"/>
          </a:xfrm>
          <a:prstGeom prst="straightConnector1">
            <a:avLst/>
          </a:prstGeom>
          <a:noFill/>
          <a:ln cap="flat" cmpd="sng" w="19050">
            <a:solidFill>
              <a:schemeClr val="lt1"/>
            </a:solidFill>
            <a:prstDash val="solid"/>
            <a:round/>
            <a:headEnd len="med" w="med" type="none"/>
            <a:tailEnd len="med" w="med" type="triangle"/>
          </a:ln>
        </p:spPr>
      </p:cxnSp>
      <p:sp>
        <p:nvSpPr>
          <p:cNvPr id="182" name="Google Shape;182;p26"/>
          <p:cNvSpPr txBox="1"/>
          <p:nvPr/>
        </p:nvSpPr>
        <p:spPr>
          <a:xfrm>
            <a:off x="4229950" y="2684563"/>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3" name="Google Shape;183;p26"/>
          <p:cNvSpPr/>
          <p:nvPr/>
        </p:nvSpPr>
        <p:spPr>
          <a:xfrm>
            <a:off x="6769775" y="2697063"/>
            <a:ext cx="1204500" cy="6813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p26"/>
          <p:cNvSpPr txBox="1"/>
          <p:nvPr/>
        </p:nvSpPr>
        <p:spPr>
          <a:xfrm>
            <a:off x="6962950" y="2822163"/>
            <a:ext cx="757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Output</a:t>
            </a:r>
            <a:endParaRPr sz="1300">
              <a:solidFill>
                <a:schemeClr val="lt1"/>
              </a:solidFill>
              <a:latin typeface="Lexend"/>
              <a:ea typeface="Lexend"/>
              <a:cs typeface="Lexend"/>
              <a:sym typeface="Lexend"/>
            </a:endParaRPr>
          </a:p>
        </p:txBody>
      </p:sp>
      <p:sp>
        <p:nvSpPr>
          <p:cNvPr id="185" name="Google Shape;185;p26"/>
          <p:cNvSpPr/>
          <p:nvPr/>
        </p:nvSpPr>
        <p:spPr>
          <a:xfrm>
            <a:off x="4907438" y="2682063"/>
            <a:ext cx="757500" cy="7575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26"/>
          <p:cNvSpPr txBox="1"/>
          <p:nvPr/>
        </p:nvSpPr>
        <p:spPr>
          <a:xfrm>
            <a:off x="5011088" y="2868363"/>
            <a:ext cx="55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LLM</a:t>
            </a:r>
            <a:endParaRPr sz="1300">
              <a:solidFill>
                <a:schemeClr val="lt1"/>
              </a:solidFill>
              <a:latin typeface="Lexend"/>
              <a:ea typeface="Lexend"/>
              <a:cs typeface="Lexend"/>
              <a:sym typeface="Lexend"/>
            </a:endParaRPr>
          </a:p>
        </p:txBody>
      </p:sp>
      <p:cxnSp>
        <p:nvCxnSpPr>
          <p:cNvPr id="187" name="Google Shape;187;p26"/>
          <p:cNvCxnSpPr>
            <a:endCxn id="183" idx="1"/>
          </p:cNvCxnSpPr>
          <p:nvPr/>
        </p:nvCxnSpPr>
        <p:spPr>
          <a:xfrm>
            <a:off x="5678075" y="3037713"/>
            <a:ext cx="1091700" cy="0"/>
          </a:xfrm>
          <a:prstGeom prst="straightConnector1">
            <a:avLst/>
          </a:prstGeom>
          <a:noFill/>
          <a:ln cap="flat" cmpd="sng" w="19050">
            <a:solidFill>
              <a:schemeClr val="lt1"/>
            </a:solidFill>
            <a:prstDash val="solid"/>
            <a:round/>
            <a:headEnd len="med" w="med" type="none"/>
            <a:tailEnd len="med" w="med" type="triangle"/>
          </a:ln>
        </p:spPr>
      </p:cxnSp>
      <p:sp>
        <p:nvSpPr>
          <p:cNvPr id="188" name="Google Shape;188;p26"/>
          <p:cNvSpPr/>
          <p:nvPr/>
        </p:nvSpPr>
        <p:spPr>
          <a:xfrm>
            <a:off x="6769775" y="3840063"/>
            <a:ext cx="1204500" cy="6813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26"/>
          <p:cNvSpPr txBox="1"/>
          <p:nvPr/>
        </p:nvSpPr>
        <p:spPr>
          <a:xfrm>
            <a:off x="6962950" y="3965163"/>
            <a:ext cx="757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Output</a:t>
            </a:r>
            <a:endParaRPr sz="1300">
              <a:solidFill>
                <a:schemeClr val="lt1"/>
              </a:solidFill>
              <a:latin typeface="Lexend"/>
              <a:ea typeface="Lexend"/>
              <a:cs typeface="Lexend"/>
              <a:sym typeface="Lexend"/>
            </a:endParaRPr>
          </a:p>
        </p:txBody>
      </p:sp>
      <p:sp>
        <p:nvSpPr>
          <p:cNvPr id="190" name="Google Shape;190;p26"/>
          <p:cNvSpPr/>
          <p:nvPr/>
        </p:nvSpPr>
        <p:spPr>
          <a:xfrm>
            <a:off x="4907438" y="3825063"/>
            <a:ext cx="757500" cy="7575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26"/>
          <p:cNvSpPr txBox="1"/>
          <p:nvPr/>
        </p:nvSpPr>
        <p:spPr>
          <a:xfrm>
            <a:off x="5853825" y="4443325"/>
            <a:ext cx="757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exend"/>
              <a:ea typeface="Lexend"/>
              <a:cs typeface="Lexend"/>
              <a:sym typeface="Lexend"/>
            </a:endParaRPr>
          </a:p>
        </p:txBody>
      </p:sp>
      <p:cxnSp>
        <p:nvCxnSpPr>
          <p:cNvPr id="192" name="Google Shape;192;p26"/>
          <p:cNvCxnSpPr>
            <a:endCxn id="188" idx="1"/>
          </p:cNvCxnSpPr>
          <p:nvPr/>
        </p:nvCxnSpPr>
        <p:spPr>
          <a:xfrm>
            <a:off x="5678075" y="4180713"/>
            <a:ext cx="1091700" cy="0"/>
          </a:xfrm>
          <a:prstGeom prst="straightConnector1">
            <a:avLst/>
          </a:prstGeom>
          <a:noFill/>
          <a:ln cap="flat" cmpd="sng" w="19050">
            <a:solidFill>
              <a:schemeClr val="lt1"/>
            </a:solidFill>
            <a:prstDash val="solid"/>
            <a:round/>
            <a:headEnd len="med" w="med" type="none"/>
            <a:tailEnd len="med" w="med" type="triangle"/>
          </a:ln>
        </p:spPr>
      </p:cxnSp>
      <p:sp>
        <p:nvSpPr>
          <p:cNvPr id="193" name="Google Shape;193;p26"/>
          <p:cNvSpPr/>
          <p:nvPr/>
        </p:nvSpPr>
        <p:spPr>
          <a:xfrm>
            <a:off x="2789500" y="1640150"/>
            <a:ext cx="1204500" cy="6813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26"/>
          <p:cNvSpPr txBox="1"/>
          <p:nvPr/>
        </p:nvSpPr>
        <p:spPr>
          <a:xfrm>
            <a:off x="2789650" y="1722275"/>
            <a:ext cx="1204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Lexend"/>
                <a:ea typeface="Lexend"/>
                <a:cs typeface="Lexend"/>
                <a:sym typeface="Lexend"/>
              </a:rPr>
              <a:t>Prompt template {title}</a:t>
            </a:r>
            <a:endParaRPr sz="1000">
              <a:solidFill>
                <a:schemeClr val="lt1"/>
              </a:solidFill>
              <a:latin typeface="Lexend"/>
              <a:ea typeface="Lexend"/>
              <a:cs typeface="Lexend"/>
              <a:sym typeface="Lexend"/>
            </a:endParaRPr>
          </a:p>
        </p:txBody>
      </p:sp>
      <p:sp>
        <p:nvSpPr>
          <p:cNvPr id="195" name="Google Shape;195;p26"/>
          <p:cNvSpPr/>
          <p:nvPr/>
        </p:nvSpPr>
        <p:spPr>
          <a:xfrm>
            <a:off x="2789500" y="2706950"/>
            <a:ext cx="1204500" cy="6813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26"/>
          <p:cNvSpPr txBox="1"/>
          <p:nvPr/>
        </p:nvSpPr>
        <p:spPr>
          <a:xfrm>
            <a:off x="2789350" y="2789075"/>
            <a:ext cx="1204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Lexend"/>
                <a:ea typeface="Lexend"/>
                <a:cs typeface="Lexend"/>
                <a:sym typeface="Lexend"/>
              </a:rPr>
              <a:t>Prompt template {title}</a:t>
            </a:r>
            <a:endParaRPr sz="1000">
              <a:solidFill>
                <a:schemeClr val="lt1"/>
              </a:solidFill>
              <a:latin typeface="Lexend"/>
              <a:ea typeface="Lexend"/>
              <a:cs typeface="Lexend"/>
              <a:sym typeface="Lexend"/>
            </a:endParaRPr>
          </a:p>
        </p:txBody>
      </p:sp>
      <p:sp>
        <p:nvSpPr>
          <p:cNvPr id="197" name="Google Shape;197;p26"/>
          <p:cNvSpPr/>
          <p:nvPr/>
        </p:nvSpPr>
        <p:spPr>
          <a:xfrm>
            <a:off x="2789500" y="3849950"/>
            <a:ext cx="1204500" cy="6813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26"/>
          <p:cNvSpPr txBox="1"/>
          <p:nvPr/>
        </p:nvSpPr>
        <p:spPr>
          <a:xfrm>
            <a:off x="2789350" y="3932075"/>
            <a:ext cx="1204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Lexend"/>
                <a:ea typeface="Lexend"/>
                <a:cs typeface="Lexend"/>
                <a:sym typeface="Lexend"/>
              </a:rPr>
              <a:t>Prompt template {title}</a:t>
            </a:r>
            <a:endParaRPr sz="1000">
              <a:solidFill>
                <a:schemeClr val="lt1"/>
              </a:solidFill>
              <a:latin typeface="Lexend"/>
              <a:ea typeface="Lexend"/>
              <a:cs typeface="Lexend"/>
              <a:sym typeface="Lexend"/>
            </a:endParaRPr>
          </a:p>
        </p:txBody>
      </p:sp>
      <p:sp>
        <p:nvSpPr>
          <p:cNvPr id="199" name="Google Shape;199;p26"/>
          <p:cNvSpPr txBox="1"/>
          <p:nvPr/>
        </p:nvSpPr>
        <p:spPr>
          <a:xfrm>
            <a:off x="582475" y="8949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3. Chains (contd.) </a:t>
            </a:r>
            <a:endParaRPr b="1" sz="1600" u="sng">
              <a:solidFill>
                <a:srgbClr val="FFFFFF"/>
              </a:solidFill>
              <a:latin typeface="Lexend"/>
              <a:ea typeface="Lexend"/>
              <a:cs typeface="Lexend"/>
              <a:sym typeface="Lexend"/>
            </a:endParaRPr>
          </a:p>
        </p:txBody>
      </p:sp>
      <p:cxnSp>
        <p:nvCxnSpPr>
          <p:cNvPr id="200" name="Google Shape;200;p26"/>
          <p:cNvCxnSpPr>
            <a:stCxn id="177" idx="3"/>
            <a:endCxn id="194" idx="1"/>
          </p:cNvCxnSpPr>
          <p:nvPr/>
        </p:nvCxnSpPr>
        <p:spPr>
          <a:xfrm flipH="1" rot="10800000">
            <a:off x="1754150" y="1968500"/>
            <a:ext cx="1035600" cy="1056000"/>
          </a:xfrm>
          <a:prstGeom prst="straightConnector1">
            <a:avLst/>
          </a:prstGeom>
          <a:noFill/>
          <a:ln cap="flat" cmpd="sng" w="19050">
            <a:solidFill>
              <a:schemeClr val="lt1"/>
            </a:solidFill>
            <a:prstDash val="solid"/>
            <a:round/>
            <a:headEnd len="med" w="med" type="none"/>
            <a:tailEnd len="med" w="med" type="triangle"/>
          </a:ln>
        </p:spPr>
      </p:cxnSp>
      <p:cxnSp>
        <p:nvCxnSpPr>
          <p:cNvPr id="201" name="Google Shape;201;p26"/>
          <p:cNvCxnSpPr>
            <a:stCxn id="177" idx="3"/>
            <a:endCxn id="196" idx="1"/>
          </p:cNvCxnSpPr>
          <p:nvPr/>
        </p:nvCxnSpPr>
        <p:spPr>
          <a:xfrm>
            <a:off x="1754150" y="3024500"/>
            <a:ext cx="1035300" cy="10800"/>
          </a:xfrm>
          <a:prstGeom prst="straightConnector1">
            <a:avLst/>
          </a:prstGeom>
          <a:noFill/>
          <a:ln cap="flat" cmpd="sng" w="19050">
            <a:solidFill>
              <a:schemeClr val="lt1"/>
            </a:solidFill>
            <a:prstDash val="solid"/>
            <a:round/>
            <a:headEnd len="med" w="med" type="none"/>
            <a:tailEnd len="med" w="med" type="triangle"/>
          </a:ln>
        </p:spPr>
      </p:cxnSp>
      <p:cxnSp>
        <p:nvCxnSpPr>
          <p:cNvPr id="202" name="Google Shape;202;p26"/>
          <p:cNvCxnSpPr>
            <a:stCxn id="177" idx="3"/>
            <a:endCxn id="198" idx="1"/>
          </p:cNvCxnSpPr>
          <p:nvPr/>
        </p:nvCxnSpPr>
        <p:spPr>
          <a:xfrm>
            <a:off x="1754150" y="3024500"/>
            <a:ext cx="1035300" cy="1153800"/>
          </a:xfrm>
          <a:prstGeom prst="straightConnector1">
            <a:avLst/>
          </a:prstGeom>
          <a:noFill/>
          <a:ln cap="flat" cmpd="sng" w="19050">
            <a:solidFill>
              <a:schemeClr val="lt1"/>
            </a:solidFill>
            <a:prstDash val="solid"/>
            <a:round/>
            <a:headEnd len="med" w="med" type="none"/>
            <a:tailEnd len="med" w="med" type="triangle"/>
          </a:ln>
        </p:spPr>
      </p:cxnSp>
      <p:cxnSp>
        <p:nvCxnSpPr>
          <p:cNvPr id="203" name="Google Shape;203;p26"/>
          <p:cNvCxnSpPr>
            <a:stCxn id="194" idx="3"/>
            <a:endCxn id="179" idx="2"/>
          </p:cNvCxnSpPr>
          <p:nvPr/>
        </p:nvCxnSpPr>
        <p:spPr>
          <a:xfrm flipH="1" rot="10800000">
            <a:off x="3994150" y="1950875"/>
            <a:ext cx="921900" cy="17700"/>
          </a:xfrm>
          <a:prstGeom prst="straightConnector1">
            <a:avLst/>
          </a:prstGeom>
          <a:noFill/>
          <a:ln cap="flat" cmpd="sng" w="19050">
            <a:solidFill>
              <a:schemeClr val="lt1"/>
            </a:solidFill>
            <a:prstDash val="solid"/>
            <a:round/>
            <a:headEnd len="med" w="med" type="none"/>
            <a:tailEnd len="med" w="med" type="triangle"/>
          </a:ln>
        </p:spPr>
      </p:cxnSp>
      <p:sp>
        <p:nvSpPr>
          <p:cNvPr id="204" name="Google Shape;204;p26"/>
          <p:cNvSpPr txBox="1"/>
          <p:nvPr/>
        </p:nvSpPr>
        <p:spPr>
          <a:xfrm>
            <a:off x="4907600" y="4011375"/>
            <a:ext cx="757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exend"/>
                <a:ea typeface="Lexend"/>
                <a:cs typeface="Lexend"/>
                <a:sym typeface="Lexend"/>
              </a:rPr>
              <a:t>LLM</a:t>
            </a:r>
            <a:endParaRPr sz="1300">
              <a:solidFill>
                <a:schemeClr val="lt1"/>
              </a:solidFill>
              <a:latin typeface="Lexend"/>
              <a:ea typeface="Lexend"/>
              <a:cs typeface="Lexend"/>
              <a:sym typeface="Lexend"/>
            </a:endParaRPr>
          </a:p>
        </p:txBody>
      </p:sp>
      <p:cxnSp>
        <p:nvCxnSpPr>
          <p:cNvPr id="205" name="Google Shape;205;p26"/>
          <p:cNvCxnSpPr>
            <a:stCxn id="196" idx="3"/>
            <a:endCxn id="185" idx="2"/>
          </p:cNvCxnSpPr>
          <p:nvPr/>
        </p:nvCxnSpPr>
        <p:spPr>
          <a:xfrm>
            <a:off x="3993850" y="3035375"/>
            <a:ext cx="913500" cy="25500"/>
          </a:xfrm>
          <a:prstGeom prst="straightConnector1">
            <a:avLst/>
          </a:prstGeom>
          <a:noFill/>
          <a:ln cap="flat" cmpd="sng" w="19050">
            <a:solidFill>
              <a:schemeClr val="lt1"/>
            </a:solidFill>
            <a:prstDash val="solid"/>
            <a:round/>
            <a:headEnd len="med" w="med" type="none"/>
            <a:tailEnd len="med" w="med" type="triangle"/>
          </a:ln>
        </p:spPr>
      </p:cxnSp>
      <p:cxnSp>
        <p:nvCxnSpPr>
          <p:cNvPr id="206" name="Google Shape;206;p26"/>
          <p:cNvCxnSpPr>
            <a:stCxn id="198" idx="3"/>
            <a:endCxn id="204" idx="1"/>
          </p:cNvCxnSpPr>
          <p:nvPr/>
        </p:nvCxnSpPr>
        <p:spPr>
          <a:xfrm>
            <a:off x="3993850" y="4178375"/>
            <a:ext cx="913800" cy="25500"/>
          </a:xfrm>
          <a:prstGeom prst="straightConnector1">
            <a:avLst/>
          </a:prstGeom>
          <a:noFill/>
          <a:ln cap="flat" cmpd="sng" w="19050">
            <a:solidFill>
              <a:schemeClr val="lt1"/>
            </a:solidFill>
            <a:prstDash val="solid"/>
            <a:round/>
            <a:headEnd len="med" w="med" type="none"/>
            <a:tailEnd len="med" w="med" type="triangle"/>
          </a:ln>
        </p:spPr>
      </p:cxnSp>
      <p:sp>
        <p:nvSpPr>
          <p:cNvPr id="207" name="Google Shape;207;p26"/>
          <p:cNvSpPr txBox="1"/>
          <p:nvPr/>
        </p:nvSpPr>
        <p:spPr>
          <a:xfrm>
            <a:off x="1625835" y="2059013"/>
            <a:ext cx="10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3C47D"/>
                </a:solidFill>
                <a:latin typeface="Lexend"/>
                <a:ea typeface="Lexend"/>
                <a:cs typeface="Lexend"/>
                <a:sym typeface="Lexend"/>
              </a:rPr>
              <a:t>LinkedIn</a:t>
            </a:r>
            <a:endParaRPr sz="1100">
              <a:solidFill>
                <a:srgbClr val="93C47D"/>
              </a:solidFill>
              <a:latin typeface="Lexend"/>
              <a:ea typeface="Lexend"/>
              <a:cs typeface="Lexend"/>
              <a:sym typeface="Lexend"/>
            </a:endParaRPr>
          </a:p>
        </p:txBody>
      </p:sp>
      <p:sp>
        <p:nvSpPr>
          <p:cNvPr id="208" name="Google Shape;208;p26"/>
          <p:cNvSpPr txBox="1"/>
          <p:nvPr/>
        </p:nvSpPr>
        <p:spPr>
          <a:xfrm>
            <a:off x="1854435" y="2744813"/>
            <a:ext cx="10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3C47D"/>
                </a:solidFill>
                <a:latin typeface="Lexend"/>
                <a:ea typeface="Lexend"/>
                <a:cs typeface="Lexend"/>
                <a:sym typeface="Lexend"/>
              </a:rPr>
              <a:t>Twitter</a:t>
            </a:r>
            <a:endParaRPr sz="1100">
              <a:solidFill>
                <a:srgbClr val="93C47D"/>
              </a:solidFill>
              <a:latin typeface="Lexend"/>
              <a:ea typeface="Lexend"/>
              <a:cs typeface="Lexend"/>
              <a:sym typeface="Lexend"/>
            </a:endParaRPr>
          </a:p>
        </p:txBody>
      </p:sp>
      <p:sp>
        <p:nvSpPr>
          <p:cNvPr id="209" name="Google Shape;209;p26"/>
          <p:cNvSpPr txBox="1"/>
          <p:nvPr/>
        </p:nvSpPr>
        <p:spPr>
          <a:xfrm>
            <a:off x="1625835" y="3682163"/>
            <a:ext cx="10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3C47D"/>
                </a:solidFill>
                <a:latin typeface="Lexend"/>
                <a:ea typeface="Lexend"/>
                <a:cs typeface="Lexend"/>
                <a:sym typeface="Lexend"/>
              </a:rPr>
              <a:t>Blog post</a:t>
            </a:r>
            <a:endParaRPr sz="1100">
              <a:solidFill>
                <a:srgbClr val="93C47D"/>
              </a:solidFill>
              <a:latin typeface="Lexend"/>
              <a:ea typeface="Lexend"/>
              <a:cs typeface="Lexend"/>
              <a:sym typeface="Lexend"/>
            </a:endParaRPr>
          </a:p>
        </p:txBody>
      </p:sp>
      <p:sp>
        <p:nvSpPr>
          <p:cNvPr id="210" name="Google Shape;210;p26"/>
          <p:cNvSpPr txBox="1"/>
          <p:nvPr/>
        </p:nvSpPr>
        <p:spPr>
          <a:xfrm>
            <a:off x="69875" y="4577600"/>
            <a:ext cx="7037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Example User Input: "AI Agents taking over Content Creation"</a:t>
            </a:r>
            <a:endParaRPr sz="1300">
              <a:solidFill>
                <a:schemeClr val="lt1"/>
              </a:solidFill>
              <a:latin typeface="Lexend"/>
              <a:ea typeface="Lexend"/>
              <a:cs typeface="Lexend"/>
              <a:sym typeface="Lexe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214" name="Shape 214"/>
        <p:cNvGrpSpPr/>
        <p:nvPr/>
      </p:nvGrpSpPr>
      <p:grpSpPr>
        <a:xfrm>
          <a:off x="0" y="0"/>
          <a:ext cx="0" cy="0"/>
          <a:chOff x="0" y="0"/>
          <a:chExt cx="0" cy="0"/>
        </a:xfrm>
      </p:grpSpPr>
      <p:sp>
        <p:nvSpPr>
          <p:cNvPr id="215" name="Google Shape;215;p27"/>
          <p:cNvSpPr txBox="1"/>
          <p:nvPr/>
        </p:nvSpPr>
        <p:spPr>
          <a:xfrm>
            <a:off x="1480850" y="2955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216" name="Google Shape;216;p27"/>
          <p:cNvSpPr txBox="1"/>
          <p:nvPr/>
        </p:nvSpPr>
        <p:spPr>
          <a:xfrm>
            <a:off x="582475" y="8949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4</a:t>
            </a:r>
            <a:r>
              <a:rPr b="1" lang="en" sz="1600" u="sng">
                <a:solidFill>
                  <a:srgbClr val="FFFFFF"/>
                </a:solidFill>
                <a:latin typeface="Lexend"/>
                <a:ea typeface="Lexend"/>
                <a:cs typeface="Lexend"/>
                <a:sym typeface="Lexend"/>
              </a:rPr>
              <a:t>. Router </a:t>
            </a:r>
            <a:endParaRPr b="1" sz="1600" u="sng">
              <a:solidFill>
                <a:srgbClr val="FFFFFF"/>
              </a:solidFill>
              <a:latin typeface="Lexend"/>
              <a:ea typeface="Lexend"/>
              <a:cs typeface="Lexend"/>
              <a:sym typeface="Lexend"/>
            </a:endParaRPr>
          </a:p>
        </p:txBody>
      </p:sp>
      <p:sp>
        <p:nvSpPr>
          <p:cNvPr id="217" name="Google Shape;217;p27"/>
          <p:cNvSpPr txBox="1"/>
          <p:nvPr/>
        </p:nvSpPr>
        <p:spPr>
          <a:xfrm>
            <a:off x="604950" y="1352125"/>
            <a:ext cx="810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Now this is where it gets interesting - routers are like smart traffic cops for your AI. Instead of having a fixed path like in chains, the AI itself decides what steps to take next.</a:t>
            </a:r>
            <a:endParaRPr sz="1600">
              <a:solidFill>
                <a:srgbClr val="FFFFFF"/>
              </a:solidFill>
              <a:latin typeface="Lexend"/>
              <a:ea typeface="Lexend"/>
              <a:cs typeface="Lexend"/>
              <a:sym typeface="Lexend"/>
            </a:endParaRPr>
          </a:p>
        </p:txBody>
      </p:sp>
      <p:sp>
        <p:nvSpPr>
          <p:cNvPr id="218" name="Google Shape;218;p27"/>
          <p:cNvSpPr txBox="1"/>
          <p:nvPr/>
        </p:nvSpPr>
        <p:spPr>
          <a:xfrm>
            <a:off x="604950" y="2266525"/>
            <a:ext cx="810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Imagine a personal assistant bot: when you ask it something, it first figures out if you need help with scheduling, research, or calculations, then routes your request to the right tool or chain for the job.</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222" name="Shape 222"/>
        <p:cNvGrpSpPr/>
        <p:nvPr/>
      </p:nvGrpSpPr>
      <p:grpSpPr>
        <a:xfrm>
          <a:off x="0" y="0"/>
          <a:ext cx="0" cy="0"/>
          <a:chOff x="0" y="0"/>
          <a:chExt cx="0" cy="0"/>
        </a:xfrm>
      </p:grpSpPr>
      <p:sp>
        <p:nvSpPr>
          <p:cNvPr id="223" name="Google Shape;223;p28"/>
          <p:cNvSpPr txBox="1"/>
          <p:nvPr/>
        </p:nvSpPr>
        <p:spPr>
          <a:xfrm>
            <a:off x="1480850" y="2955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224" name="Google Shape;224;p28"/>
          <p:cNvSpPr txBox="1"/>
          <p:nvPr/>
        </p:nvSpPr>
        <p:spPr>
          <a:xfrm>
            <a:off x="582475" y="8949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4. Router </a:t>
            </a:r>
            <a:endParaRPr b="1" sz="1600" u="sng">
              <a:solidFill>
                <a:srgbClr val="FFFFFF"/>
              </a:solidFill>
              <a:latin typeface="Lexend"/>
              <a:ea typeface="Lexend"/>
              <a:cs typeface="Lexend"/>
              <a:sym typeface="Lexend"/>
            </a:endParaRPr>
          </a:p>
        </p:txBody>
      </p:sp>
      <p:sp>
        <p:nvSpPr>
          <p:cNvPr id="225" name="Google Shape;225;p28"/>
          <p:cNvSpPr txBox="1"/>
          <p:nvPr/>
        </p:nvSpPr>
        <p:spPr>
          <a:xfrm>
            <a:off x="5076800" y="157453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6" name="Google Shape;226;p28"/>
          <p:cNvSpPr/>
          <p:nvPr/>
        </p:nvSpPr>
        <p:spPr>
          <a:xfrm>
            <a:off x="2830150" y="2682675"/>
            <a:ext cx="1204500" cy="6813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p28"/>
          <p:cNvSpPr/>
          <p:nvPr/>
        </p:nvSpPr>
        <p:spPr>
          <a:xfrm>
            <a:off x="7616625" y="1587038"/>
            <a:ext cx="1204500" cy="6813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28"/>
          <p:cNvSpPr txBox="1"/>
          <p:nvPr/>
        </p:nvSpPr>
        <p:spPr>
          <a:xfrm>
            <a:off x="2856250" y="2756775"/>
            <a:ext cx="1152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latin typeface="Lexend"/>
                <a:ea typeface="Lexend"/>
                <a:cs typeface="Lexend"/>
                <a:sym typeface="Lexend"/>
              </a:rPr>
              <a:t>Input</a:t>
            </a:r>
            <a:endParaRPr sz="1300">
              <a:solidFill>
                <a:srgbClr val="FFFFFF"/>
              </a:solidFill>
              <a:latin typeface="Lexend"/>
              <a:ea typeface="Lexend"/>
              <a:cs typeface="Lexend"/>
              <a:sym typeface="Lexend"/>
            </a:endParaRPr>
          </a:p>
          <a:p>
            <a:pPr indent="0" lvl="0" marL="0" rtl="0" algn="ctr">
              <a:spcBef>
                <a:spcPts val="0"/>
              </a:spcBef>
              <a:spcAft>
                <a:spcPts val="0"/>
              </a:spcAft>
              <a:buNone/>
            </a:pPr>
            <a:r>
              <a:rPr lang="en" sz="1300">
                <a:solidFill>
                  <a:srgbClr val="FFFFFF"/>
                </a:solidFill>
                <a:latin typeface="Lexend"/>
                <a:ea typeface="Lexend"/>
                <a:cs typeface="Lexend"/>
                <a:sym typeface="Lexend"/>
              </a:rPr>
              <a:t>Classifier</a:t>
            </a:r>
            <a:endParaRPr sz="1300">
              <a:solidFill>
                <a:srgbClr val="FFFFFF"/>
              </a:solidFill>
              <a:latin typeface="Lexend"/>
              <a:ea typeface="Lexend"/>
              <a:cs typeface="Lexend"/>
              <a:sym typeface="Lexend"/>
            </a:endParaRPr>
          </a:p>
        </p:txBody>
      </p:sp>
      <p:sp>
        <p:nvSpPr>
          <p:cNvPr id="229" name="Google Shape;229;p28"/>
          <p:cNvSpPr txBox="1"/>
          <p:nvPr/>
        </p:nvSpPr>
        <p:spPr>
          <a:xfrm>
            <a:off x="7809800" y="1712138"/>
            <a:ext cx="757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Output</a:t>
            </a:r>
            <a:endParaRPr sz="1300">
              <a:solidFill>
                <a:srgbClr val="FFFFFF"/>
              </a:solidFill>
              <a:latin typeface="Lexend"/>
              <a:ea typeface="Lexend"/>
              <a:cs typeface="Lexend"/>
              <a:sym typeface="Lexend"/>
            </a:endParaRPr>
          </a:p>
        </p:txBody>
      </p:sp>
      <p:sp>
        <p:nvSpPr>
          <p:cNvPr id="230" name="Google Shape;230;p28"/>
          <p:cNvSpPr/>
          <p:nvPr/>
        </p:nvSpPr>
        <p:spPr>
          <a:xfrm>
            <a:off x="6135288" y="1572038"/>
            <a:ext cx="757500" cy="7575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28"/>
          <p:cNvSpPr txBox="1"/>
          <p:nvPr/>
        </p:nvSpPr>
        <p:spPr>
          <a:xfrm>
            <a:off x="6238938" y="1758338"/>
            <a:ext cx="55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LLM</a:t>
            </a:r>
            <a:endParaRPr sz="1300">
              <a:solidFill>
                <a:srgbClr val="FFFFFF"/>
              </a:solidFill>
              <a:latin typeface="Lexend"/>
              <a:ea typeface="Lexend"/>
              <a:cs typeface="Lexend"/>
              <a:sym typeface="Lexend"/>
            </a:endParaRPr>
          </a:p>
        </p:txBody>
      </p:sp>
      <p:cxnSp>
        <p:nvCxnSpPr>
          <p:cNvPr id="232" name="Google Shape;232;p28"/>
          <p:cNvCxnSpPr>
            <a:stCxn id="230" idx="6"/>
            <a:endCxn id="227" idx="1"/>
          </p:cNvCxnSpPr>
          <p:nvPr/>
        </p:nvCxnSpPr>
        <p:spPr>
          <a:xfrm flipH="1" rot="10800000">
            <a:off x="6892788" y="1927688"/>
            <a:ext cx="723900" cy="23100"/>
          </a:xfrm>
          <a:prstGeom prst="straightConnector1">
            <a:avLst/>
          </a:prstGeom>
          <a:noFill/>
          <a:ln cap="flat" cmpd="sng" w="19050">
            <a:solidFill>
              <a:srgbClr val="FFFFFF"/>
            </a:solidFill>
            <a:prstDash val="solid"/>
            <a:round/>
            <a:headEnd len="med" w="med" type="none"/>
            <a:tailEnd len="med" w="med" type="triangle"/>
          </a:ln>
        </p:spPr>
      </p:cxnSp>
      <p:sp>
        <p:nvSpPr>
          <p:cNvPr id="233" name="Google Shape;233;p28"/>
          <p:cNvSpPr txBox="1"/>
          <p:nvPr/>
        </p:nvSpPr>
        <p:spPr>
          <a:xfrm>
            <a:off x="5449150" y="2684563"/>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4" name="Google Shape;234;p28"/>
          <p:cNvSpPr/>
          <p:nvPr/>
        </p:nvSpPr>
        <p:spPr>
          <a:xfrm>
            <a:off x="7607975" y="2697063"/>
            <a:ext cx="1204500" cy="6813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p28"/>
          <p:cNvSpPr txBox="1"/>
          <p:nvPr/>
        </p:nvSpPr>
        <p:spPr>
          <a:xfrm>
            <a:off x="7801150" y="2822163"/>
            <a:ext cx="757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Output</a:t>
            </a:r>
            <a:endParaRPr sz="1300">
              <a:solidFill>
                <a:srgbClr val="FFFFFF"/>
              </a:solidFill>
              <a:latin typeface="Lexend"/>
              <a:ea typeface="Lexend"/>
              <a:cs typeface="Lexend"/>
              <a:sym typeface="Lexend"/>
            </a:endParaRPr>
          </a:p>
        </p:txBody>
      </p:sp>
      <p:sp>
        <p:nvSpPr>
          <p:cNvPr id="236" name="Google Shape;236;p28"/>
          <p:cNvSpPr/>
          <p:nvPr/>
        </p:nvSpPr>
        <p:spPr>
          <a:xfrm>
            <a:off x="6126638" y="2682063"/>
            <a:ext cx="757500" cy="7575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28"/>
          <p:cNvSpPr txBox="1"/>
          <p:nvPr/>
        </p:nvSpPr>
        <p:spPr>
          <a:xfrm>
            <a:off x="6230288" y="2868363"/>
            <a:ext cx="55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LLM</a:t>
            </a:r>
            <a:endParaRPr sz="1300">
              <a:solidFill>
                <a:srgbClr val="FFFFFF"/>
              </a:solidFill>
              <a:latin typeface="Lexend"/>
              <a:ea typeface="Lexend"/>
              <a:cs typeface="Lexend"/>
              <a:sym typeface="Lexend"/>
            </a:endParaRPr>
          </a:p>
        </p:txBody>
      </p:sp>
      <p:cxnSp>
        <p:nvCxnSpPr>
          <p:cNvPr id="238" name="Google Shape;238;p28"/>
          <p:cNvCxnSpPr>
            <a:stCxn id="236" idx="6"/>
            <a:endCxn id="234" idx="1"/>
          </p:cNvCxnSpPr>
          <p:nvPr/>
        </p:nvCxnSpPr>
        <p:spPr>
          <a:xfrm flipH="1" rot="10800000">
            <a:off x="6884138" y="3037713"/>
            <a:ext cx="723900" cy="23100"/>
          </a:xfrm>
          <a:prstGeom prst="straightConnector1">
            <a:avLst/>
          </a:prstGeom>
          <a:noFill/>
          <a:ln cap="flat" cmpd="sng" w="19050">
            <a:solidFill>
              <a:srgbClr val="FFFFFF"/>
            </a:solidFill>
            <a:prstDash val="solid"/>
            <a:round/>
            <a:headEnd len="med" w="med" type="none"/>
            <a:tailEnd len="med" w="med" type="triangle"/>
          </a:ln>
        </p:spPr>
      </p:cxnSp>
      <p:sp>
        <p:nvSpPr>
          <p:cNvPr id="239" name="Google Shape;239;p28"/>
          <p:cNvSpPr/>
          <p:nvPr/>
        </p:nvSpPr>
        <p:spPr>
          <a:xfrm>
            <a:off x="7607975" y="3840063"/>
            <a:ext cx="1204500" cy="6813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28"/>
          <p:cNvSpPr txBox="1"/>
          <p:nvPr/>
        </p:nvSpPr>
        <p:spPr>
          <a:xfrm>
            <a:off x="7801150" y="3965163"/>
            <a:ext cx="757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Output</a:t>
            </a:r>
            <a:endParaRPr sz="1300">
              <a:solidFill>
                <a:srgbClr val="FFFFFF"/>
              </a:solidFill>
              <a:latin typeface="Lexend"/>
              <a:ea typeface="Lexend"/>
              <a:cs typeface="Lexend"/>
              <a:sym typeface="Lexend"/>
            </a:endParaRPr>
          </a:p>
        </p:txBody>
      </p:sp>
      <p:sp>
        <p:nvSpPr>
          <p:cNvPr id="241" name="Google Shape;241;p28"/>
          <p:cNvSpPr/>
          <p:nvPr/>
        </p:nvSpPr>
        <p:spPr>
          <a:xfrm>
            <a:off x="6126638" y="3825063"/>
            <a:ext cx="757500" cy="7575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42" name="Google Shape;242;p28"/>
          <p:cNvCxnSpPr>
            <a:stCxn id="243" idx="3"/>
            <a:endCxn id="239" idx="1"/>
          </p:cNvCxnSpPr>
          <p:nvPr/>
        </p:nvCxnSpPr>
        <p:spPr>
          <a:xfrm flipH="1" rot="10800000">
            <a:off x="6884300" y="4180725"/>
            <a:ext cx="723600" cy="23100"/>
          </a:xfrm>
          <a:prstGeom prst="straightConnector1">
            <a:avLst/>
          </a:prstGeom>
          <a:noFill/>
          <a:ln cap="flat" cmpd="sng" w="19050">
            <a:solidFill>
              <a:srgbClr val="FFFFFF"/>
            </a:solidFill>
            <a:prstDash val="solid"/>
            <a:round/>
            <a:headEnd len="med" w="med" type="none"/>
            <a:tailEnd len="med" w="med" type="triangle"/>
          </a:ln>
        </p:spPr>
      </p:cxnSp>
      <p:sp>
        <p:nvSpPr>
          <p:cNvPr id="244" name="Google Shape;244;p28"/>
          <p:cNvSpPr/>
          <p:nvPr/>
        </p:nvSpPr>
        <p:spPr>
          <a:xfrm>
            <a:off x="4465900" y="1640150"/>
            <a:ext cx="1204500" cy="6813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28"/>
          <p:cNvSpPr txBox="1"/>
          <p:nvPr/>
        </p:nvSpPr>
        <p:spPr>
          <a:xfrm>
            <a:off x="4466050" y="1722275"/>
            <a:ext cx="1204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Lexend"/>
                <a:ea typeface="Lexend"/>
                <a:cs typeface="Lexend"/>
                <a:sym typeface="Lexend"/>
              </a:rPr>
              <a:t>Prompt template {title}</a:t>
            </a:r>
            <a:endParaRPr sz="1000">
              <a:solidFill>
                <a:srgbClr val="FFFFFF"/>
              </a:solidFill>
              <a:latin typeface="Lexend"/>
              <a:ea typeface="Lexend"/>
              <a:cs typeface="Lexend"/>
              <a:sym typeface="Lexend"/>
            </a:endParaRPr>
          </a:p>
        </p:txBody>
      </p:sp>
      <p:sp>
        <p:nvSpPr>
          <p:cNvPr id="246" name="Google Shape;246;p28"/>
          <p:cNvSpPr/>
          <p:nvPr/>
        </p:nvSpPr>
        <p:spPr>
          <a:xfrm>
            <a:off x="4505650" y="2760225"/>
            <a:ext cx="1204500" cy="6813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28"/>
          <p:cNvSpPr txBox="1"/>
          <p:nvPr/>
        </p:nvSpPr>
        <p:spPr>
          <a:xfrm>
            <a:off x="4505500" y="2842350"/>
            <a:ext cx="1204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Lexend"/>
                <a:ea typeface="Lexend"/>
                <a:cs typeface="Lexend"/>
                <a:sym typeface="Lexend"/>
              </a:rPr>
              <a:t>Prompt template {title}</a:t>
            </a:r>
            <a:endParaRPr sz="1000">
              <a:solidFill>
                <a:srgbClr val="FFFFFF"/>
              </a:solidFill>
              <a:latin typeface="Lexend"/>
              <a:ea typeface="Lexend"/>
              <a:cs typeface="Lexend"/>
              <a:sym typeface="Lexend"/>
            </a:endParaRPr>
          </a:p>
        </p:txBody>
      </p:sp>
      <p:sp>
        <p:nvSpPr>
          <p:cNvPr id="248" name="Google Shape;248;p28"/>
          <p:cNvSpPr/>
          <p:nvPr/>
        </p:nvSpPr>
        <p:spPr>
          <a:xfrm>
            <a:off x="4465825" y="3880325"/>
            <a:ext cx="1204500" cy="6813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28"/>
          <p:cNvSpPr txBox="1"/>
          <p:nvPr/>
        </p:nvSpPr>
        <p:spPr>
          <a:xfrm>
            <a:off x="4465675" y="3962450"/>
            <a:ext cx="1204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Lexend"/>
                <a:ea typeface="Lexend"/>
                <a:cs typeface="Lexend"/>
                <a:sym typeface="Lexend"/>
              </a:rPr>
              <a:t>Prompt template {title}</a:t>
            </a:r>
            <a:endParaRPr sz="1000">
              <a:solidFill>
                <a:srgbClr val="FFFFFF"/>
              </a:solidFill>
              <a:latin typeface="Lexend"/>
              <a:ea typeface="Lexend"/>
              <a:cs typeface="Lexend"/>
              <a:sym typeface="Lexend"/>
            </a:endParaRPr>
          </a:p>
        </p:txBody>
      </p:sp>
      <p:cxnSp>
        <p:nvCxnSpPr>
          <p:cNvPr id="250" name="Google Shape;250;p28"/>
          <p:cNvCxnSpPr>
            <a:stCxn id="228" idx="3"/>
            <a:endCxn id="245" idx="1"/>
          </p:cNvCxnSpPr>
          <p:nvPr/>
        </p:nvCxnSpPr>
        <p:spPr>
          <a:xfrm flipH="1" rot="10800000">
            <a:off x="4008550" y="1968675"/>
            <a:ext cx="457500" cy="1080600"/>
          </a:xfrm>
          <a:prstGeom prst="straightConnector1">
            <a:avLst/>
          </a:prstGeom>
          <a:noFill/>
          <a:ln cap="flat" cmpd="sng" w="19050">
            <a:solidFill>
              <a:srgbClr val="FFFFFF"/>
            </a:solidFill>
            <a:prstDash val="solid"/>
            <a:round/>
            <a:headEnd len="med" w="med" type="none"/>
            <a:tailEnd len="med" w="med" type="triangle"/>
          </a:ln>
        </p:spPr>
      </p:cxnSp>
      <p:cxnSp>
        <p:nvCxnSpPr>
          <p:cNvPr id="251" name="Google Shape;251;p28"/>
          <p:cNvCxnSpPr>
            <a:stCxn id="228" idx="3"/>
            <a:endCxn id="247" idx="1"/>
          </p:cNvCxnSpPr>
          <p:nvPr/>
        </p:nvCxnSpPr>
        <p:spPr>
          <a:xfrm>
            <a:off x="4008550" y="3049275"/>
            <a:ext cx="497100" cy="39300"/>
          </a:xfrm>
          <a:prstGeom prst="straightConnector1">
            <a:avLst/>
          </a:prstGeom>
          <a:noFill/>
          <a:ln cap="flat" cmpd="sng" w="19050">
            <a:solidFill>
              <a:srgbClr val="FFFFFF"/>
            </a:solidFill>
            <a:prstDash val="solid"/>
            <a:round/>
            <a:headEnd len="med" w="med" type="none"/>
            <a:tailEnd len="med" w="med" type="triangle"/>
          </a:ln>
        </p:spPr>
      </p:cxnSp>
      <p:cxnSp>
        <p:nvCxnSpPr>
          <p:cNvPr id="252" name="Google Shape;252;p28"/>
          <p:cNvCxnSpPr>
            <a:stCxn id="228" idx="3"/>
            <a:endCxn id="249" idx="1"/>
          </p:cNvCxnSpPr>
          <p:nvPr/>
        </p:nvCxnSpPr>
        <p:spPr>
          <a:xfrm>
            <a:off x="4008550" y="3049275"/>
            <a:ext cx="457200" cy="1159500"/>
          </a:xfrm>
          <a:prstGeom prst="straightConnector1">
            <a:avLst/>
          </a:prstGeom>
          <a:noFill/>
          <a:ln cap="flat" cmpd="sng" w="19050">
            <a:solidFill>
              <a:srgbClr val="FFFFFF"/>
            </a:solidFill>
            <a:prstDash val="solid"/>
            <a:round/>
            <a:headEnd len="med" w="med" type="none"/>
            <a:tailEnd len="med" w="med" type="triangle"/>
          </a:ln>
        </p:spPr>
      </p:cxnSp>
      <p:cxnSp>
        <p:nvCxnSpPr>
          <p:cNvPr id="253" name="Google Shape;253;p28"/>
          <p:cNvCxnSpPr>
            <a:stCxn id="245" idx="3"/>
            <a:endCxn id="230" idx="2"/>
          </p:cNvCxnSpPr>
          <p:nvPr/>
        </p:nvCxnSpPr>
        <p:spPr>
          <a:xfrm flipH="1" rot="10800000">
            <a:off x="5670550" y="1950875"/>
            <a:ext cx="464700" cy="17700"/>
          </a:xfrm>
          <a:prstGeom prst="straightConnector1">
            <a:avLst/>
          </a:prstGeom>
          <a:noFill/>
          <a:ln cap="flat" cmpd="sng" w="19050">
            <a:solidFill>
              <a:srgbClr val="FFFFFF"/>
            </a:solidFill>
            <a:prstDash val="solid"/>
            <a:round/>
            <a:headEnd len="med" w="med" type="none"/>
            <a:tailEnd len="med" w="med" type="triangle"/>
          </a:ln>
        </p:spPr>
      </p:cxnSp>
      <p:sp>
        <p:nvSpPr>
          <p:cNvPr id="243" name="Google Shape;243;p28"/>
          <p:cNvSpPr txBox="1"/>
          <p:nvPr/>
        </p:nvSpPr>
        <p:spPr>
          <a:xfrm>
            <a:off x="6126800" y="4011375"/>
            <a:ext cx="757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latin typeface="Lexend"/>
                <a:ea typeface="Lexend"/>
                <a:cs typeface="Lexend"/>
                <a:sym typeface="Lexend"/>
              </a:rPr>
              <a:t>LLM</a:t>
            </a:r>
            <a:endParaRPr sz="1300">
              <a:solidFill>
                <a:srgbClr val="FFFFFF"/>
              </a:solidFill>
              <a:latin typeface="Lexend"/>
              <a:ea typeface="Lexend"/>
              <a:cs typeface="Lexend"/>
              <a:sym typeface="Lexend"/>
            </a:endParaRPr>
          </a:p>
        </p:txBody>
      </p:sp>
      <p:cxnSp>
        <p:nvCxnSpPr>
          <p:cNvPr id="254" name="Google Shape;254;p28"/>
          <p:cNvCxnSpPr>
            <a:stCxn id="247" idx="3"/>
            <a:endCxn id="236" idx="2"/>
          </p:cNvCxnSpPr>
          <p:nvPr/>
        </p:nvCxnSpPr>
        <p:spPr>
          <a:xfrm flipH="1" rot="10800000">
            <a:off x="5710000" y="3060750"/>
            <a:ext cx="416700" cy="27900"/>
          </a:xfrm>
          <a:prstGeom prst="straightConnector1">
            <a:avLst/>
          </a:prstGeom>
          <a:noFill/>
          <a:ln cap="flat" cmpd="sng" w="19050">
            <a:solidFill>
              <a:srgbClr val="FFFFFF"/>
            </a:solidFill>
            <a:prstDash val="solid"/>
            <a:round/>
            <a:headEnd len="med" w="med" type="none"/>
            <a:tailEnd len="med" w="med" type="triangle"/>
          </a:ln>
        </p:spPr>
      </p:cxnSp>
      <p:cxnSp>
        <p:nvCxnSpPr>
          <p:cNvPr id="255" name="Google Shape;255;p28"/>
          <p:cNvCxnSpPr>
            <a:stCxn id="249" idx="3"/>
            <a:endCxn id="243" idx="1"/>
          </p:cNvCxnSpPr>
          <p:nvPr/>
        </p:nvCxnSpPr>
        <p:spPr>
          <a:xfrm flipH="1" rot="10800000">
            <a:off x="5670175" y="4203950"/>
            <a:ext cx="456600" cy="4800"/>
          </a:xfrm>
          <a:prstGeom prst="straightConnector1">
            <a:avLst/>
          </a:prstGeom>
          <a:noFill/>
          <a:ln cap="flat" cmpd="sng" w="19050">
            <a:solidFill>
              <a:srgbClr val="FFFFFF"/>
            </a:solidFill>
            <a:prstDash val="solid"/>
            <a:round/>
            <a:headEnd len="med" w="med" type="none"/>
            <a:tailEnd len="med" w="med" type="triangle"/>
          </a:ln>
        </p:spPr>
      </p:cxnSp>
      <p:sp>
        <p:nvSpPr>
          <p:cNvPr id="256" name="Google Shape;256;p28"/>
          <p:cNvSpPr/>
          <p:nvPr/>
        </p:nvSpPr>
        <p:spPr>
          <a:xfrm>
            <a:off x="1453175" y="2682675"/>
            <a:ext cx="1204500" cy="6813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28"/>
          <p:cNvSpPr txBox="1"/>
          <p:nvPr/>
        </p:nvSpPr>
        <p:spPr>
          <a:xfrm>
            <a:off x="1479275" y="2830875"/>
            <a:ext cx="1152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latin typeface="Lexend"/>
                <a:ea typeface="Lexend"/>
                <a:cs typeface="Lexend"/>
                <a:sym typeface="Lexend"/>
              </a:rPr>
              <a:t>Router LLM</a:t>
            </a:r>
            <a:endParaRPr sz="1300">
              <a:solidFill>
                <a:srgbClr val="FFFFFF"/>
              </a:solidFill>
              <a:latin typeface="Lexend"/>
              <a:ea typeface="Lexend"/>
              <a:cs typeface="Lexend"/>
              <a:sym typeface="Lexend"/>
            </a:endParaRPr>
          </a:p>
        </p:txBody>
      </p:sp>
      <p:sp>
        <p:nvSpPr>
          <p:cNvPr id="258" name="Google Shape;258;p28"/>
          <p:cNvSpPr/>
          <p:nvPr/>
        </p:nvSpPr>
        <p:spPr>
          <a:xfrm>
            <a:off x="76200" y="2673975"/>
            <a:ext cx="1204500" cy="6813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 name="Google Shape;259;p28"/>
          <p:cNvSpPr txBox="1"/>
          <p:nvPr/>
        </p:nvSpPr>
        <p:spPr>
          <a:xfrm>
            <a:off x="102300" y="2822175"/>
            <a:ext cx="1152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latin typeface="Lexend"/>
                <a:ea typeface="Lexend"/>
                <a:cs typeface="Lexend"/>
                <a:sym typeface="Lexend"/>
              </a:rPr>
              <a:t>User input</a:t>
            </a:r>
            <a:endParaRPr sz="1300">
              <a:solidFill>
                <a:srgbClr val="FFFFFF"/>
              </a:solidFill>
              <a:latin typeface="Lexend"/>
              <a:ea typeface="Lexend"/>
              <a:cs typeface="Lexend"/>
              <a:sym typeface="Lexend"/>
            </a:endParaRPr>
          </a:p>
        </p:txBody>
      </p:sp>
      <p:cxnSp>
        <p:nvCxnSpPr>
          <p:cNvPr id="260" name="Google Shape;260;p28"/>
          <p:cNvCxnSpPr>
            <a:stCxn id="259" idx="3"/>
            <a:endCxn id="257" idx="1"/>
          </p:cNvCxnSpPr>
          <p:nvPr/>
        </p:nvCxnSpPr>
        <p:spPr>
          <a:xfrm>
            <a:off x="1254600" y="3014625"/>
            <a:ext cx="224700" cy="8700"/>
          </a:xfrm>
          <a:prstGeom prst="straightConnector1">
            <a:avLst/>
          </a:prstGeom>
          <a:noFill/>
          <a:ln cap="flat" cmpd="sng" w="19050">
            <a:solidFill>
              <a:schemeClr val="lt1"/>
            </a:solidFill>
            <a:prstDash val="solid"/>
            <a:round/>
            <a:headEnd len="med" w="med" type="none"/>
            <a:tailEnd len="med" w="med" type="triangle"/>
          </a:ln>
        </p:spPr>
      </p:cxnSp>
      <p:cxnSp>
        <p:nvCxnSpPr>
          <p:cNvPr id="261" name="Google Shape;261;p28"/>
          <p:cNvCxnSpPr>
            <a:stCxn id="257" idx="3"/>
            <a:endCxn id="228" idx="1"/>
          </p:cNvCxnSpPr>
          <p:nvPr/>
        </p:nvCxnSpPr>
        <p:spPr>
          <a:xfrm>
            <a:off x="2631575" y="3023325"/>
            <a:ext cx="224700" cy="26100"/>
          </a:xfrm>
          <a:prstGeom prst="straightConnector1">
            <a:avLst/>
          </a:prstGeom>
          <a:noFill/>
          <a:ln cap="flat" cmpd="sng" w="19050">
            <a:solidFill>
              <a:schemeClr val="lt1"/>
            </a:solidFill>
            <a:prstDash val="solid"/>
            <a:round/>
            <a:headEnd len="med" w="med" type="none"/>
            <a:tailEnd len="med" w="med" type="triangle"/>
          </a:ln>
        </p:spPr>
      </p:cxnSp>
      <p:sp>
        <p:nvSpPr>
          <p:cNvPr id="262" name="Google Shape;262;p28"/>
          <p:cNvSpPr txBox="1"/>
          <p:nvPr/>
        </p:nvSpPr>
        <p:spPr>
          <a:xfrm>
            <a:off x="5910443" y="1012000"/>
            <a:ext cx="1790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3C47D"/>
                </a:solidFill>
                <a:latin typeface="Lexend"/>
                <a:ea typeface="Lexend"/>
                <a:cs typeface="Lexend"/>
                <a:sym typeface="Lexend"/>
              </a:rPr>
              <a:t>LinkedIn chain</a:t>
            </a:r>
            <a:endParaRPr sz="1100">
              <a:solidFill>
                <a:srgbClr val="93C47D"/>
              </a:solidFill>
              <a:latin typeface="Lexend"/>
              <a:ea typeface="Lexend"/>
              <a:cs typeface="Lexend"/>
              <a:sym typeface="Lexend"/>
            </a:endParaRPr>
          </a:p>
        </p:txBody>
      </p:sp>
      <p:sp>
        <p:nvSpPr>
          <p:cNvPr id="263" name="Google Shape;263;p28"/>
          <p:cNvSpPr txBox="1"/>
          <p:nvPr/>
        </p:nvSpPr>
        <p:spPr>
          <a:xfrm>
            <a:off x="5996396" y="2340750"/>
            <a:ext cx="1453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3C47D"/>
                </a:solidFill>
                <a:latin typeface="Lexend"/>
                <a:ea typeface="Lexend"/>
                <a:cs typeface="Lexend"/>
                <a:sym typeface="Lexend"/>
              </a:rPr>
              <a:t>Twitter chain</a:t>
            </a:r>
            <a:endParaRPr sz="1100">
              <a:solidFill>
                <a:srgbClr val="93C47D"/>
              </a:solidFill>
              <a:latin typeface="Lexend"/>
              <a:ea typeface="Lexend"/>
              <a:cs typeface="Lexend"/>
              <a:sym typeface="Lexend"/>
            </a:endParaRPr>
          </a:p>
        </p:txBody>
      </p:sp>
      <p:sp>
        <p:nvSpPr>
          <p:cNvPr id="264" name="Google Shape;264;p28"/>
          <p:cNvSpPr txBox="1"/>
          <p:nvPr/>
        </p:nvSpPr>
        <p:spPr>
          <a:xfrm>
            <a:off x="5996396" y="3483750"/>
            <a:ext cx="1453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3C47D"/>
                </a:solidFill>
                <a:latin typeface="Lexend"/>
                <a:ea typeface="Lexend"/>
                <a:cs typeface="Lexend"/>
                <a:sym typeface="Lexend"/>
              </a:rPr>
              <a:t>Blog post</a:t>
            </a:r>
            <a:r>
              <a:rPr lang="en" sz="1100">
                <a:solidFill>
                  <a:srgbClr val="93C47D"/>
                </a:solidFill>
                <a:latin typeface="Lexend"/>
                <a:ea typeface="Lexend"/>
                <a:cs typeface="Lexend"/>
                <a:sym typeface="Lexend"/>
              </a:rPr>
              <a:t> chain</a:t>
            </a:r>
            <a:endParaRPr sz="1100">
              <a:solidFill>
                <a:srgbClr val="93C47D"/>
              </a:solidFill>
              <a:latin typeface="Lexend"/>
              <a:ea typeface="Lexend"/>
              <a:cs typeface="Lexend"/>
              <a:sym typeface="Lexend"/>
            </a:endParaRPr>
          </a:p>
        </p:txBody>
      </p:sp>
      <p:sp>
        <p:nvSpPr>
          <p:cNvPr id="265" name="Google Shape;265;p28"/>
          <p:cNvSpPr txBox="1"/>
          <p:nvPr/>
        </p:nvSpPr>
        <p:spPr>
          <a:xfrm>
            <a:off x="219125" y="3965175"/>
            <a:ext cx="3672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Example User Input: Write me a LinkedIn post on "AI Agents Taking over Content Creation"</a:t>
            </a:r>
            <a:endParaRPr sz="1300">
              <a:solidFill>
                <a:schemeClr val="lt1"/>
              </a:solidFill>
              <a:latin typeface="Lexend"/>
              <a:ea typeface="Lexend"/>
              <a:cs typeface="Lexend"/>
              <a:sym typeface="Lexe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269" name="Shape 269"/>
        <p:cNvGrpSpPr/>
        <p:nvPr/>
      </p:nvGrpSpPr>
      <p:grpSpPr>
        <a:xfrm>
          <a:off x="0" y="0"/>
          <a:ext cx="0" cy="0"/>
          <a:chOff x="0" y="0"/>
          <a:chExt cx="0" cy="0"/>
        </a:xfrm>
      </p:grpSpPr>
      <p:sp>
        <p:nvSpPr>
          <p:cNvPr id="270" name="Google Shape;270;p29"/>
          <p:cNvSpPr txBox="1"/>
          <p:nvPr/>
        </p:nvSpPr>
        <p:spPr>
          <a:xfrm>
            <a:off x="1480850" y="2955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271" name="Google Shape;271;p29"/>
          <p:cNvSpPr txBox="1"/>
          <p:nvPr/>
        </p:nvSpPr>
        <p:spPr>
          <a:xfrm>
            <a:off x="582475" y="8949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4. Router </a:t>
            </a:r>
            <a:endParaRPr b="1" sz="1600" u="sng">
              <a:solidFill>
                <a:srgbClr val="FFFFFF"/>
              </a:solidFill>
              <a:latin typeface="Lexend"/>
              <a:ea typeface="Lexend"/>
              <a:cs typeface="Lexend"/>
              <a:sym typeface="Lexend"/>
            </a:endParaRPr>
          </a:p>
        </p:txBody>
      </p:sp>
      <p:sp>
        <p:nvSpPr>
          <p:cNvPr id="272" name="Google Shape;272;p29"/>
          <p:cNvSpPr txBox="1"/>
          <p:nvPr/>
        </p:nvSpPr>
        <p:spPr>
          <a:xfrm>
            <a:off x="604950" y="1352125"/>
            <a:ext cx="810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Now this is where it gets interesting - routers are like smart traffic cops for your AI. Instead of having a fixed path like in chains, the AI itself decides what steps to take next.</a:t>
            </a:r>
            <a:endParaRPr sz="1600">
              <a:solidFill>
                <a:srgbClr val="FFFFFF"/>
              </a:solidFill>
              <a:latin typeface="Lexend"/>
              <a:ea typeface="Lexend"/>
              <a:cs typeface="Lexend"/>
              <a:sym typeface="Lexend"/>
            </a:endParaRPr>
          </a:p>
        </p:txBody>
      </p:sp>
      <p:sp>
        <p:nvSpPr>
          <p:cNvPr id="273" name="Google Shape;273;p29"/>
          <p:cNvSpPr txBox="1"/>
          <p:nvPr/>
        </p:nvSpPr>
        <p:spPr>
          <a:xfrm>
            <a:off x="604950" y="2266525"/>
            <a:ext cx="810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Imagine a personal assistant bot: when you ask it something, it first figures out if you need help with scheduling, research, or calculations, then routes your request to the right tool or chain for the job.</a:t>
            </a:r>
            <a:endParaRPr sz="1600">
              <a:solidFill>
                <a:srgbClr val="FFFFFF"/>
              </a:solidFill>
              <a:latin typeface="Lexend"/>
              <a:ea typeface="Lexend"/>
              <a:cs typeface="Lexend"/>
              <a:sym typeface="Lexend"/>
            </a:endParaRPr>
          </a:p>
        </p:txBody>
      </p:sp>
      <p:sp>
        <p:nvSpPr>
          <p:cNvPr id="274" name="Google Shape;274;p29"/>
          <p:cNvSpPr txBox="1"/>
          <p:nvPr/>
        </p:nvSpPr>
        <p:spPr>
          <a:xfrm>
            <a:off x="582475" y="3224350"/>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Disadvantage: </a:t>
            </a:r>
            <a:endParaRPr sz="1600" u="sng">
              <a:solidFill>
                <a:srgbClr val="FFFFFF"/>
              </a:solidFill>
              <a:latin typeface="Lexend"/>
              <a:ea typeface="Lexend"/>
              <a:cs typeface="Lexend"/>
              <a:sym typeface="Lexend"/>
            </a:endParaRPr>
          </a:p>
        </p:txBody>
      </p:sp>
      <p:sp>
        <p:nvSpPr>
          <p:cNvPr id="275" name="Google Shape;275;p29"/>
          <p:cNvSpPr txBox="1"/>
          <p:nvPr/>
        </p:nvSpPr>
        <p:spPr>
          <a:xfrm>
            <a:off x="582475" y="3605350"/>
            <a:ext cx="8171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While it can choose different paths, it still can't remember previous conversations or learn from mistakes.</a:t>
            </a:r>
            <a:endParaRPr sz="1600">
              <a:solidFill>
                <a:srgbClr val="FFFFFF"/>
              </a:solidFill>
              <a:latin typeface="Lexend"/>
              <a:ea typeface="Lexend"/>
              <a:cs typeface="Lexend"/>
              <a:sym typeface="Lexe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279" name="Shape 279"/>
        <p:cNvGrpSpPr/>
        <p:nvPr/>
      </p:nvGrpSpPr>
      <p:grpSpPr>
        <a:xfrm>
          <a:off x="0" y="0"/>
          <a:ext cx="0" cy="0"/>
          <a:chOff x="0" y="0"/>
          <a:chExt cx="0" cy="0"/>
        </a:xfrm>
      </p:grpSpPr>
      <p:sp>
        <p:nvSpPr>
          <p:cNvPr id="280" name="Google Shape;280;p30"/>
          <p:cNvSpPr txBox="1"/>
          <p:nvPr/>
        </p:nvSpPr>
        <p:spPr>
          <a:xfrm>
            <a:off x="1480850" y="2193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281" name="Google Shape;281;p30"/>
          <p:cNvSpPr txBox="1"/>
          <p:nvPr/>
        </p:nvSpPr>
        <p:spPr>
          <a:xfrm>
            <a:off x="582475" y="8949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5. State Machine (Agent)</a:t>
            </a:r>
            <a:endParaRPr b="1" sz="1600" u="sng">
              <a:solidFill>
                <a:srgbClr val="FFFFFF"/>
              </a:solidFill>
              <a:latin typeface="Lexend"/>
              <a:ea typeface="Lexend"/>
              <a:cs typeface="Lexend"/>
              <a:sym typeface="Lexend"/>
            </a:endParaRPr>
          </a:p>
        </p:txBody>
      </p:sp>
      <p:sp>
        <p:nvSpPr>
          <p:cNvPr id="282" name="Google Shape;282;p30"/>
          <p:cNvSpPr txBox="1"/>
          <p:nvPr/>
        </p:nvSpPr>
        <p:spPr>
          <a:xfrm>
            <a:off x="604950" y="1352125"/>
            <a:ext cx="810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This is combining the previous level (router) but with loops. </a:t>
            </a:r>
            <a:endParaRPr sz="1600">
              <a:solidFill>
                <a:srgbClr val="FFFFFF"/>
              </a:solidFill>
              <a:latin typeface="Lexend"/>
              <a:ea typeface="Lexend"/>
              <a:cs typeface="Lexend"/>
              <a:sym typeface="Lexend"/>
            </a:endParaRPr>
          </a:p>
        </p:txBody>
      </p:sp>
      <p:sp>
        <p:nvSpPr>
          <p:cNvPr id="283" name="Google Shape;283;p30"/>
          <p:cNvSpPr txBox="1"/>
          <p:nvPr/>
        </p:nvSpPr>
        <p:spPr>
          <a:xfrm>
            <a:off x="604950" y="2266525"/>
            <a:ext cx="810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This involves features like:</a:t>
            </a:r>
            <a:endParaRPr sz="1600" u="sng">
              <a:solidFill>
                <a:srgbClr val="FFFFFF"/>
              </a:solidFill>
              <a:latin typeface="Lexend"/>
              <a:ea typeface="Lexend"/>
              <a:cs typeface="Lexend"/>
              <a:sym typeface="Lexend"/>
            </a:endParaRPr>
          </a:p>
        </p:txBody>
      </p:sp>
      <p:sp>
        <p:nvSpPr>
          <p:cNvPr id="284" name="Google Shape;284;p30"/>
          <p:cNvSpPr txBox="1"/>
          <p:nvPr/>
        </p:nvSpPr>
        <p:spPr>
          <a:xfrm>
            <a:off x="604950" y="2647525"/>
            <a:ext cx="810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 Ability to have human-in-loop, ask for approval before moving on</a:t>
            </a:r>
            <a:endParaRPr sz="1600">
              <a:solidFill>
                <a:srgbClr val="FFFFFF"/>
              </a:solidFill>
              <a:latin typeface="Lexend"/>
              <a:ea typeface="Lexend"/>
              <a:cs typeface="Lexend"/>
              <a:sym typeface="Lexend"/>
            </a:endParaRPr>
          </a:p>
        </p:txBody>
      </p:sp>
      <p:sp>
        <p:nvSpPr>
          <p:cNvPr id="285" name="Google Shape;285;p30"/>
          <p:cNvSpPr txBox="1"/>
          <p:nvPr/>
        </p:nvSpPr>
        <p:spPr>
          <a:xfrm>
            <a:off x="604950" y="3028525"/>
            <a:ext cx="810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a:t>
            </a:r>
            <a:r>
              <a:rPr lang="en" sz="1600">
                <a:solidFill>
                  <a:srgbClr val="FFFFFF"/>
                </a:solidFill>
                <a:latin typeface="Lexend"/>
                <a:ea typeface="Lexend"/>
                <a:cs typeface="Lexend"/>
                <a:sym typeface="Lexend"/>
              </a:rPr>
              <a:t>. Multi-agent systems</a:t>
            </a:r>
            <a:endParaRPr sz="1600">
              <a:solidFill>
                <a:srgbClr val="FFFFFF"/>
              </a:solidFill>
              <a:latin typeface="Lexend"/>
              <a:ea typeface="Lexend"/>
              <a:cs typeface="Lexend"/>
              <a:sym typeface="Lexend"/>
            </a:endParaRPr>
          </a:p>
        </p:txBody>
      </p:sp>
      <p:sp>
        <p:nvSpPr>
          <p:cNvPr id="286" name="Google Shape;286;p30"/>
          <p:cNvSpPr txBox="1"/>
          <p:nvPr/>
        </p:nvSpPr>
        <p:spPr>
          <a:xfrm>
            <a:off x="604950" y="3409525"/>
            <a:ext cx="810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3</a:t>
            </a:r>
            <a:r>
              <a:rPr lang="en" sz="1600">
                <a:solidFill>
                  <a:srgbClr val="FFFFFF"/>
                </a:solidFill>
                <a:latin typeface="Lexend"/>
                <a:ea typeface="Lexend"/>
                <a:cs typeface="Lexend"/>
                <a:sym typeface="Lexend"/>
              </a:rPr>
              <a:t>. Advanced memory management</a:t>
            </a:r>
            <a:endParaRPr sz="1600">
              <a:solidFill>
                <a:srgbClr val="FFFFFF"/>
              </a:solidFill>
              <a:latin typeface="Lexend"/>
              <a:ea typeface="Lexend"/>
              <a:cs typeface="Lexend"/>
              <a:sym typeface="Lexend"/>
            </a:endParaRPr>
          </a:p>
        </p:txBody>
      </p:sp>
      <p:sp>
        <p:nvSpPr>
          <p:cNvPr id="287" name="Google Shape;287;p30"/>
          <p:cNvSpPr txBox="1"/>
          <p:nvPr/>
        </p:nvSpPr>
        <p:spPr>
          <a:xfrm>
            <a:off x="604950" y="3790525"/>
            <a:ext cx="810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4</a:t>
            </a:r>
            <a:r>
              <a:rPr lang="en" sz="1600">
                <a:solidFill>
                  <a:srgbClr val="FFFFFF"/>
                </a:solidFill>
                <a:latin typeface="Lexend"/>
                <a:ea typeface="Lexend"/>
                <a:cs typeface="Lexend"/>
                <a:sym typeface="Lexend"/>
              </a:rPr>
              <a:t>. Go back in history and explore better alternate paths </a:t>
            </a:r>
            <a:endParaRPr sz="1600">
              <a:solidFill>
                <a:srgbClr val="FFFFFF"/>
              </a:solidFill>
              <a:latin typeface="Lexend"/>
              <a:ea typeface="Lexend"/>
              <a:cs typeface="Lexend"/>
              <a:sym typeface="Lexend"/>
            </a:endParaRPr>
          </a:p>
        </p:txBody>
      </p:sp>
      <p:sp>
        <p:nvSpPr>
          <p:cNvPr id="288" name="Google Shape;288;p30"/>
          <p:cNvSpPr txBox="1"/>
          <p:nvPr/>
        </p:nvSpPr>
        <p:spPr>
          <a:xfrm>
            <a:off x="604950" y="4628725"/>
            <a:ext cx="810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And many more, and THIS is where LangGraph comes into the picture </a:t>
            </a:r>
            <a:endParaRPr sz="1600">
              <a:solidFill>
                <a:srgbClr val="FFFFFF"/>
              </a:solidFill>
              <a:latin typeface="Lexend"/>
              <a:ea typeface="Lexend"/>
              <a:cs typeface="Lexend"/>
              <a:sym typeface="Lexend"/>
            </a:endParaRPr>
          </a:p>
        </p:txBody>
      </p:sp>
      <p:sp>
        <p:nvSpPr>
          <p:cNvPr id="289" name="Google Shape;289;p30"/>
          <p:cNvSpPr txBox="1"/>
          <p:nvPr/>
        </p:nvSpPr>
        <p:spPr>
          <a:xfrm>
            <a:off x="604950" y="4171525"/>
            <a:ext cx="810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5</a:t>
            </a:r>
            <a:r>
              <a:rPr lang="en" sz="1600">
                <a:solidFill>
                  <a:srgbClr val="FFFFFF"/>
                </a:solidFill>
                <a:latin typeface="Lexend"/>
                <a:ea typeface="Lexend"/>
                <a:cs typeface="Lexend"/>
                <a:sym typeface="Lexend"/>
              </a:rPr>
              <a:t>. Adaptive Learning</a:t>
            </a:r>
            <a:endParaRPr sz="1600">
              <a:solidFill>
                <a:srgbClr val="FFFFFF"/>
              </a:solidFill>
              <a:latin typeface="Lexend"/>
              <a:ea typeface="Lexend"/>
              <a:cs typeface="Lexend"/>
              <a:sym typeface="Lexend"/>
            </a:endParaRPr>
          </a:p>
        </p:txBody>
      </p:sp>
      <p:sp>
        <p:nvSpPr>
          <p:cNvPr id="290" name="Google Shape;290;p30"/>
          <p:cNvSpPr txBox="1"/>
          <p:nvPr/>
        </p:nvSpPr>
        <p:spPr>
          <a:xfrm>
            <a:off x="604950" y="1733125"/>
            <a:ext cx="810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Agent ~= control flow controlled by an LLM</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294" name="Shape 294"/>
        <p:cNvGrpSpPr/>
        <p:nvPr/>
      </p:nvGrpSpPr>
      <p:grpSpPr>
        <a:xfrm>
          <a:off x="0" y="0"/>
          <a:ext cx="0" cy="0"/>
          <a:chOff x="0" y="0"/>
          <a:chExt cx="0" cy="0"/>
        </a:xfrm>
      </p:grpSpPr>
      <p:sp>
        <p:nvSpPr>
          <p:cNvPr id="295" name="Google Shape;295;p31"/>
          <p:cNvSpPr txBox="1"/>
          <p:nvPr/>
        </p:nvSpPr>
        <p:spPr>
          <a:xfrm>
            <a:off x="1480850" y="2193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296" name="Google Shape;296;p31"/>
          <p:cNvSpPr txBox="1"/>
          <p:nvPr/>
        </p:nvSpPr>
        <p:spPr>
          <a:xfrm>
            <a:off x="582475" y="8949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5. State Machine</a:t>
            </a:r>
            <a:endParaRPr b="1" sz="1600" u="sng">
              <a:solidFill>
                <a:srgbClr val="FFFFFF"/>
              </a:solidFill>
              <a:latin typeface="Lexend"/>
              <a:ea typeface="Lexend"/>
              <a:cs typeface="Lexend"/>
              <a:sym typeface="Lexend"/>
            </a:endParaRPr>
          </a:p>
        </p:txBody>
      </p:sp>
      <p:sp>
        <p:nvSpPr>
          <p:cNvPr id="297" name="Google Shape;297;p31"/>
          <p:cNvSpPr/>
          <p:nvPr/>
        </p:nvSpPr>
        <p:spPr>
          <a:xfrm>
            <a:off x="534900" y="2564325"/>
            <a:ext cx="1204500" cy="6813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 name="Google Shape;298;p31"/>
          <p:cNvSpPr txBox="1"/>
          <p:nvPr/>
        </p:nvSpPr>
        <p:spPr>
          <a:xfrm>
            <a:off x="561000" y="2712525"/>
            <a:ext cx="1152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latin typeface="Lexend"/>
                <a:ea typeface="Lexend"/>
                <a:cs typeface="Lexend"/>
                <a:sym typeface="Lexend"/>
              </a:rPr>
              <a:t>User input</a:t>
            </a:r>
            <a:endParaRPr sz="1300">
              <a:solidFill>
                <a:srgbClr val="FFFFFF"/>
              </a:solidFill>
              <a:latin typeface="Lexend"/>
              <a:ea typeface="Lexend"/>
              <a:cs typeface="Lexend"/>
              <a:sym typeface="Lexend"/>
            </a:endParaRPr>
          </a:p>
        </p:txBody>
      </p:sp>
      <p:cxnSp>
        <p:nvCxnSpPr>
          <p:cNvPr id="299" name="Google Shape;299;p31"/>
          <p:cNvCxnSpPr/>
          <p:nvPr/>
        </p:nvCxnSpPr>
        <p:spPr>
          <a:xfrm>
            <a:off x="1789500" y="2904975"/>
            <a:ext cx="513000" cy="0"/>
          </a:xfrm>
          <a:prstGeom prst="straightConnector1">
            <a:avLst/>
          </a:prstGeom>
          <a:noFill/>
          <a:ln cap="flat" cmpd="sng" w="19050">
            <a:solidFill>
              <a:schemeClr val="lt1"/>
            </a:solidFill>
            <a:prstDash val="solid"/>
            <a:round/>
            <a:headEnd len="med" w="med" type="none"/>
            <a:tailEnd len="med" w="med" type="triangle"/>
          </a:ln>
        </p:spPr>
      </p:cxnSp>
      <p:sp>
        <p:nvSpPr>
          <p:cNvPr id="300" name="Google Shape;300;p31"/>
          <p:cNvSpPr/>
          <p:nvPr/>
        </p:nvSpPr>
        <p:spPr>
          <a:xfrm>
            <a:off x="2274904" y="2418729"/>
            <a:ext cx="1022100" cy="9789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 name="Google Shape;301;p31"/>
          <p:cNvSpPr txBox="1"/>
          <p:nvPr/>
        </p:nvSpPr>
        <p:spPr>
          <a:xfrm>
            <a:off x="2226174" y="2674125"/>
            <a:ext cx="1070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Lexend"/>
                <a:ea typeface="Lexend"/>
                <a:cs typeface="Lexend"/>
                <a:sym typeface="Lexend"/>
              </a:rPr>
              <a:t>Head of Content Agent</a:t>
            </a:r>
            <a:endParaRPr sz="900">
              <a:solidFill>
                <a:srgbClr val="FFFFFF"/>
              </a:solidFill>
              <a:latin typeface="Lexend"/>
              <a:ea typeface="Lexend"/>
              <a:cs typeface="Lexend"/>
              <a:sym typeface="Lexend"/>
            </a:endParaRPr>
          </a:p>
        </p:txBody>
      </p:sp>
      <p:sp>
        <p:nvSpPr>
          <p:cNvPr id="302" name="Google Shape;302;p31"/>
          <p:cNvSpPr/>
          <p:nvPr/>
        </p:nvSpPr>
        <p:spPr>
          <a:xfrm>
            <a:off x="3974204" y="1249829"/>
            <a:ext cx="1022100" cy="9789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31"/>
          <p:cNvSpPr txBox="1"/>
          <p:nvPr/>
        </p:nvSpPr>
        <p:spPr>
          <a:xfrm>
            <a:off x="4007074" y="1505225"/>
            <a:ext cx="1070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Lexend"/>
                <a:ea typeface="Lexend"/>
                <a:cs typeface="Lexend"/>
                <a:sym typeface="Lexend"/>
              </a:rPr>
              <a:t>LinkedIn Script writer agent</a:t>
            </a:r>
            <a:endParaRPr sz="900">
              <a:solidFill>
                <a:srgbClr val="FFFFFF"/>
              </a:solidFill>
              <a:latin typeface="Lexend"/>
              <a:ea typeface="Lexend"/>
              <a:cs typeface="Lexend"/>
              <a:sym typeface="Lexend"/>
            </a:endParaRPr>
          </a:p>
        </p:txBody>
      </p:sp>
      <p:sp>
        <p:nvSpPr>
          <p:cNvPr id="304" name="Google Shape;304;p31"/>
          <p:cNvSpPr/>
          <p:nvPr/>
        </p:nvSpPr>
        <p:spPr>
          <a:xfrm>
            <a:off x="4022929" y="2438829"/>
            <a:ext cx="1022100" cy="9789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31"/>
          <p:cNvSpPr txBox="1"/>
          <p:nvPr/>
        </p:nvSpPr>
        <p:spPr>
          <a:xfrm>
            <a:off x="3974189" y="2694225"/>
            <a:ext cx="1152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Lexend"/>
                <a:ea typeface="Lexend"/>
                <a:cs typeface="Lexend"/>
                <a:sym typeface="Lexend"/>
              </a:rPr>
              <a:t>Blog Post </a:t>
            </a:r>
            <a:endParaRPr sz="900">
              <a:solidFill>
                <a:srgbClr val="FFFFFF"/>
              </a:solidFill>
              <a:latin typeface="Lexend"/>
              <a:ea typeface="Lexend"/>
              <a:cs typeface="Lexend"/>
              <a:sym typeface="Lexend"/>
            </a:endParaRPr>
          </a:p>
          <a:p>
            <a:pPr indent="0" lvl="0" marL="0" rtl="0" algn="ctr">
              <a:spcBef>
                <a:spcPts val="0"/>
              </a:spcBef>
              <a:spcAft>
                <a:spcPts val="0"/>
              </a:spcAft>
              <a:buNone/>
            </a:pPr>
            <a:r>
              <a:rPr lang="en" sz="900">
                <a:solidFill>
                  <a:srgbClr val="FFFFFF"/>
                </a:solidFill>
                <a:latin typeface="Lexend"/>
                <a:ea typeface="Lexend"/>
                <a:cs typeface="Lexend"/>
                <a:sym typeface="Lexend"/>
              </a:rPr>
              <a:t>Writer agent</a:t>
            </a:r>
            <a:endParaRPr sz="900">
              <a:solidFill>
                <a:srgbClr val="FFFFFF"/>
              </a:solidFill>
              <a:latin typeface="Lexend"/>
              <a:ea typeface="Lexend"/>
              <a:cs typeface="Lexend"/>
              <a:sym typeface="Lexend"/>
            </a:endParaRPr>
          </a:p>
        </p:txBody>
      </p:sp>
      <p:sp>
        <p:nvSpPr>
          <p:cNvPr id="306" name="Google Shape;306;p31"/>
          <p:cNvSpPr/>
          <p:nvPr/>
        </p:nvSpPr>
        <p:spPr>
          <a:xfrm>
            <a:off x="4071654" y="3627829"/>
            <a:ext cx="1022100" cy="9789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31"/>
          <p:cNvSpPr txBox="1"/>
          <p:nvPr/>
        </p:nvSpPr>
        <p:spPr>
          <a:xfrm>
            <a:off x="4022914" y="3883225"/>
            <a:ext cx="1152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Lexend"/>
                <a:ea typeface="Lexend"/>
                <a:cs typeface="Lexend"/>
                <a:sym typeface="Lexend"/>
              </a:rPr>
              <a:t>Social Media Publisher agent</a:t>
            </a:r>
            <a:endParaRPr sz="900">
              <a:solidFill>
                <a:srgbClr val="FFFFFF"/>
              </a:solidFill>
              <a:latin typeface="Lexend"/>
              <a:ea typeface="Lexend"/>
              <a:cs typeface="Lexend"/>
              <a:sym typeface="Lexend"/>
            </a:endParaRPr>
          </a:p>
        </p:txBody>
      </p:sp>
      <p:cxnSp>
        <p:nvCxnSpPr>
          <p:cNvPr id="308" name="Google Shape;308;p31"/>
          <p:cNvCxnSpPr>
            <a:stCxn id="301" idx="3"/>
          </p:cNvCxnSpPr>
          <p:nvPr/>
        </p:nvCxnSpPr>
        <p:spPr>
          <a:xfrm flipH="1" rot="10800000">
            <a:off x="3296874" y="2112675"/>
            <a:ext cx="758100" cy="792300"/>
          </a:xfrm>
          <a:prstGeom prst="straightConnector1">
            <a:avLst/>
          </a:prstGeom>
          <a:noFill/>
          <a:ln cap="flat" cmpd="sng" w="19050">
            <a:solidFill>
              <a:schemeClr val="lt1"/>
            </a:solidFill>
            <a:prstDash val="solid"/>
            <a:round/>
            <a:headEnd len="med" w="med" type="none"/>
            <a:tailEnd len="med" w="med" type="triangle"/>
          </a:ln>
        </p:spPr>
      </p:cxnSp>
      <p:cxnSp>
        <p:nvCxnSpPr>
          <p:cNvPr id="309" name="Google Shape;309;p31"/>
          <p:cNvCxnSpPr>
            <a:endCxn id="305" idx="1"/>
          </p:cNvCxnSpPr>
          <p:nvPr/>
        </p:nvCxnSpPr>
        <p:spPr>
          <a:xfrm>
            <a:off x="3296789" y="2904975"/>
            <a:ext cx="677400" cy="20100"/>
          </a:xfrm>
          <a:prstGeom prst="straightConnector1">
            <a:avLst/>
          </a:prstGeom>
          <a:noFill/>
          <a:ln cap="flat" cmpd="sng" w="19050">
            <a:solidFill>
              <a:schemeClr val="lt1"/>
            </a:solidFill>
            <a:prstDash val="solid"/>
            <a:round/>
            <a:headEnd len="med" w="med" type="none"/>
            <a:tailEnd len="med" w="med" type="triangle"/>
          </a:ln>
        </p:spPr>
      </p:cxnSp>
      <p:cxnSp>
        <p:nvCxnSpPr>
          <p:cNvPr id="310" name="Google Shape;310;p31"/>
          <p:cNvCxnSpPr>
            <a:endCxn id="307" idx="1"/>
          </p:cNvCxnSpPr>
          <p:nvPr/>
        </p:nvCxnSpPr>
        <p:spPr>
          <a:xfrm>
            <a:off x="3296914" y="2905075"/>
            <a:ext cx="726000" cy="1209000"/>
          </a:xfrm>
          <a:prstGeom prst="straightConnector1">
            <a:avLst/>
          </a:prstGeom>
          <a:noFill/>
          <a:ln cap="flat" cmpd="sng" w="19050">
            <a:solidFill>
              <a:schemeClr val="lt1"/>
            </a:solidFill>
            <a:prstDash val="solid"/>
            <a:round/>
            <a:headEnd len="med" w="med" type="none"/>
            <a:tailEnd len="med" w="med" type="triangle"/>
          </a:ln>
        </p:spPr>
      </p:cxnSp>
      <p:cxnSp>
        <p:nvCxnSpPr>
          <p:cNvPr id="311" name="Google Shape;311;p31"/>
          <p:cNvCxnSpPr/>
          <p:nvPr/>
        </p:nvCxnSpPr>
        <p:spPr>
          <a:xfrm>
            <a:off x="5001574" y="1736075"/>
            <a:ext cx="596100" cy="0"/>
          </a:xfrm>
          <a:prstGeom prst="straightConnector1">
            <a:avLst/>
          </a:prstGeom>
          <a:noFill/>
          <a:ln cap="flat" cmpd="sng" w="19050">
            <a:solidFill>
              <a:schemeClr val="lt1"/>
            </a:solidFill>
            <a:prstDash val="solid"/>
            <a:round/>
            <a:headEnd len="med" w="med" type="none"/>
            <a:tailEnd len="med" w="med" type="triangle"/>
          </a:ln>
        </p:spPr>
      </p:cxnSp>
      <p:sp>
        <p:nvSpPr>
          <p:cNvPr id="312" name="Google Shape;312;p31"/>
          <p:cNvSpPr/>
          <p:nvPr/>
        </p:nvSpPr>
        <p:spPr>
          <a:xfrm>
            <a:off x="5602950" y="1326025"/>
            <a:ext cx="1204500" cy="681300"/>
          </a:xfrm>
          <a:prstGeom prst="roundRect">
            <a:avLst>
              <a:gd fmla="val 16667" name="adj"/>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 name="Google Shape;313;p31"/>
          <p:cNvSpPr txBox="1"/>
          <p:nvPr/>
        </p:nvSpPr>
        <p:spPr>
          <a:xfrm>
            <a:off x="5629050" y="1326025"/>
            <a:ext cx="1152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latin typeface="Lexend"/>
                <a:ea typeface="Lexend"/>
                <a:cs typeface="Lexend"/>
                <a:sym typeface="Lexend"/>
              </a:rPr>
              <a:t>Approval Step</a:t>
            </a:r>
            <a:endParaRPr sz="1300">
              <a:solidFill>
                <a:srgbClr val="FFFFFF"/>
              </a:solidFill>
              <a:latin typeface="Lexend"/>
              <a:ea typeface="Lexend"/>
              <a:cs typeface="Lexend"/>
              <a:sym typeface="Lexend"/>
            </a:endParaRPr>
          </a:p>
        </p:txBody>
      </p:sp>
      <p:cxnSp>
        <p:nvCxnSpPr>
          <p:cNvPr id="314" name="Google Shape;314;p31"/>
          <p:cNvCxnSpPr>
            <a:stCxn id="313" idx="0"/>
            <a:endCxn id="300" idx="0"/>
          </p:cNvCxnSpPr>
          <p:nvPr/>
        </p:nvCxnSpPr>
        <p:spPr>
          <a:xfrm rot="5400000">
            <a:off x="3949350" y="162775"/>
            <a:ext cx="1092600" cy="3419100"/>
          </a:xfrm>
          <a:prstGeom prst="curvedConnector3">
            <a:avLst>
              <a:gd fmla="val -21794" name="adj1"/>
            </a:avLst>
          </a:prstGeom>
          <a:noFill/>
          <a:ln cap="flat" cmpd="sng" w="9525">
            <a:solidFill>
              <a:schemeClr val="lt1"/>
            </a:solidFill>
            <a:prstDash val="solid"/>
            <a:round/>
            <a:headEnd len="med" w="med" type="none"/>
            <a:tailEnd len="med" w="med" type="stealth"/>
          </a:ln>
        </p:spPr>
      </p:cxnSp>
      <p:sp>
        <p:nvSpPr>
          <p:cNvPr id="315" name="Google Shape;315;p31"/>
          <p:cNvSpPr/>
          <p:nvPr/>
        </p:nvSpPr>
        <p:spPr>
          <a:xfrm>
            <a:off x="5459552" y="3472721"/>
            <a:ext cx="596100" cy="570900"/>
          </a:xfrm>
          <a:prstGeom prst="ellipse">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 name="Google Shape;316;p31"/>
          <p:cNvSpPr txBox="1"/>
          <p:nvPr/>
        </p:nvSpPr>
        <p:spPr>
          <a:xfrm>
            <a:off x="5459549" y="3596625"/>
            <a:ext cx="59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Lexend"/>
                <a:ea typeface="Lexend"/>
                <a:cs typeface="Lexend"/>
                <a:sym typeface="Lexend"/>
              </a:rPr>
              <a:t>Tool 1</a:t>
            </a:r>
            <a:endParaRPr sz="900">
              <a:solidFill>
                <a:srgbClr val="FFFFFF"/>
              </a:solidFill>
              <a:latin typeface="Lexend"/>
              <a:ea typeface="Lexend"/>
              <a:cs typeface="Lexend"/>
              <a:sym typeface="Lexend"/>
            </a:endParaRPr>
          </a:p>
        </p:txBody>
      </p:sp>
      <p:sp>
        <p:nvSpPr>
          <p:cNvPr id="317" name="Google Shape;317;p31"/>
          <p:cNvSpPr/>
          <p:nvPr/>
        </p:nvSpPr>
        <p:spPr>
          <a:xfrm>
            <a:off x="5611952" y="4158521"/>
            <a:ext cx="596100" cy="570900"/>
          </a:xfrm>
          <a:prstGeom prst="ellipse">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 name="Google Shape;318;p31"/>
          <p:cNvSpPr txBox="1"/>
          <p:nvPr/>
        </p:nvSpPr>
        <p:spPr>
          <a:xfrm>
            <a:off x="5611949" y="4282425"/>
            <a:ext cx="59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Lexend"/>
                <a:ea typeface="Lexend"/>
                <a:cs typeface="Lexend"/>
                <a:sym typeface="Lexend"/>
              </a:rPr>
              <a:t>Tool 2</a:t>
            </a:r>
            <a:endParaRPr sz="900">
              <a:solidFill>
                <a:srgbClr val="FFFFFF"/>
              </a:solidFill>
              <a:latin typeface="Lexend"/>
              <a:ea typeface="Lexend"/>
              <a:cs typeface="Lexend"/>
              <a:sym typeface="Lexend"/>
            </a:endParaRPr>
          </a:p>
        </p:txBody>
      </p:sp>
      <p:sp>
        <p:nvSpPr>
          <p:cNvPr id="319" name="Google Shape;319;p31"/>
          <p:cNvSpPr/>
          <p:nvPr/>
        </p:nvSpPr>
        <p:spPr>
          <a:xfrm>
            <a:off x="4939652" y="4529321"/>
            <a:ext cx="596100" cy="570900"/>
          </a:xfrm>
          <a:prstGeom prst="ellipse">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p31"/>
          <p:cNvSpPr txBox="1"/>
          <p:nvPr/>
        </p:nvSpPr>
        <p:spPr>
          <a:xfrm>
            <a:off x="4939649" y="4653225"/>
            <a:ext cx="59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Lexend"/>
                <a:ea typeface="Lexend"/>
                <a:cs typeface="Lexend"/>
                <a:sym typeface="Lexend"/>
              </a:rPr>
              <a:t>Tool 3</a:t>
            </a:r>
            <a:endParaRPr sz="900">
              <a:solidFill>
                <a:srgbClr val="FFFFFF"/>
              </a:solidFill>
              <a:latin typeface="Lexend"/>
              <a:ea typeface="Lexend"/>
              <a:cs typeface="Lexend"/>
              <a:sym typeface="Lexend"/>
            </a:endParaRPr>
          </a:p>
        </p:txBody>
      </p:sp>
      <p:sp>
        <p:nvSpPr>
          <p:cNvPr id="321" name="Google Shape;321;p31"/>
          <p:cNvSpPr txBox="1"/>
          <p:nvPr/>
        </p:nvSpPr>
        <p:spPr>
          <a:xfrm>
            <a:off x="219125" y="3965175"/>
            <a:ext cx="3672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Example User Input: Write me a LinkedIn post on "AI Agents Taking over Content Creation"</a:t>
            </a:r>
            <a:endParaRPr sz="1300">
              <a:solidFill>
                <a:schemeClr val="lt1"/>
              </a:solidFill>
              <a:latin typeface="Lexend"/>
              <a:ea typeface="Lexend"/>
              <a:cs typeface="Lexend"/>
              <a:sym typeface="Lexe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14"/>
          <p:cNvSpPr/>
          <p:nvPr/>
        </p:nvSpPr>
        <p:spPr>
          <a:xfrm>
            <a:off x="2848800" y="3202950"/>
            <a:ext cx="3040800" cy="8787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 name="Google Shape;60;p14"/>
          <p:cNvSpPr/>
          <p:nvPr/>
        </p:nvSpPr>
        <p:spPr>
          <a:xfrm>
            <a:off x="2848800" y="2220025"/>
            <a:ext cx="3040800" cy="8787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14"/>
          <p:cNvSpPr/>
          <p:nvPr/>
        </p:nvSpPr>
        <p:spPr>
          <a:xfrm>
            <a:off x="2848800" y="1237100"/>
            <a:ext cx="3040800" cy="878700"/>
          </a:xfrm>
          <a:prstGeom prst="roundRect">
            <a:avLst>
              <a:gd fmla="val 16667" name="adj"/>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p14"/>
          <p:cNvSpPr txBox="1"/>
          <p:nvPr/>
        </p:nvSpPr>
        <p:spPr>
          <a:xfrm>
            <a:off x="4043075" y="3426750"/>
            <a:ext cx="90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Lexend"/>
                <a:ea typeface="Lexend"/>
                <a:cs typeface="Lexend"/>
                <a:sym typeface="Lexend"/>
              </a:rPr>
              <a:t>Basic</a:t>
            </a:r>
            <a:endParaRPr sz="1600">
              <a:solidFill>
                <a:schemeClr val="dk1"/>
              </a:solidFill>
              <a:latin typeface="Lexend"/>
              <a:ea typeface="Lexend"/>
              <a:cs typeface="Lexend"/>
              <a:sym typeface="Lexend"/>
            </a:endParaRPr>
          </a:p>
        </p:txBody>
      </p:sp>
      <p:sp>
        <p:nvSpPr>
          <p:cNvPr id="63" name="Google Shape;63;p14"/>
          <p:cNvSpPr txBox="1"/>
          <p:nvPr/>
        </p:nvSpPr>
        <p:spPr>
          <a:xfrm>
            <a:off x="3544200" y="2443825"/>
            <a:ext cx="174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Lexend"/>
                <a:ea typeface="Lexend"/>
                <a:cs typeface="Lexend"/>
                <a:sym typeface="Lexend"/>
              </a:rPr>
              <a:t>Intermediate</a:t>
            </a:r>
            <a:endParaRPr sz="1600">
              <a:solidFill>
                <a:schemeClr val="dk1"/>
              </a:solidFill>
              <a:latin typeface="Lexend"/>
              <a:ea typeface="Lexend"/>
              <a:cs typeface="Lexend"/>
              <a:sym typeface="Lexend"/>
            </a:endParaRPr>
          </a:p>
        </p:txBody>
      </p:sp>
      <p:sp>
        <p:nvSpPr>
          <p:cNvPr id="64" name="Google Shape;64;p14"/>
          <p:cNvSpPr txBox="1"/>
          <p:nvPr/>
        </p:nvSpPr>
        <p:spPr>
          <a:xfrm>
            <a:off x="3696600" y="1453225"/>
            <a:ext cx="1338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Lexend"/>
                <a:ea typeface="Lexend"/>
                <a:cs typeface="Lexend"/>
                <a:sym typeface="Lexend"/>
              </a:rPr>
              <a:t>Advanced</a:t>
            </a:r>
            <a:endParaRPr sz="1600">
              <a:solidFill>
                <a:schemeClr val="dk1"/>
              </a:solidFill>
              <a:latin typeface="Lexend"/>
              <a:ea typeface="Lexend"/>
              <a:cs typeface="Lexend"/>
              <a:sym typeface="Lexe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2"/>
          <p:cNvPicPr preferRelativeResize="0"/>
          <p:nvPr/>
        </p:nvPicPr>
        <p:blipFill>
          <a:blip r:embed="rId3">
            <a:alphaModFix/>
          </a:blip>
          <a:stretch>
            <a:fillRect/>
          </a:stretch>
        </p:blipFill>
        <p:spPr>
          <a:xfrm>
            <a:off x="560088" y="0"/>
            <a:ext cx="8023831"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330" name="Shape 330"/>
        <p:cNvGrpSpPr/>
        <p:nvPr/>
      </p:nvGrpSpPr>
      <p:grpSpPr>
        <a:xfrm>
          <a:off x="0" y="0"/>
          <a:ext cx="0" cy="0"/>
          <a:chOff x="0" y="0"/>
          <a:chExt cx="0" cy="0"/>
        </a:xfrm>
      </p:grpSpPr>
      <p:sp>
        <p:nvSpPr>
          <p:cNvPr id="331" name="Google Shape;331;p33"/>
          <p:cNvSpPr txBox="1"/>
          <p:nvPr/>
        </p:nvSpPr>
        <p:spPr>
          <a:xfrm>
            <a:off x="528750" y="1123525"/>
            <a:ext cx="8102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rgbClr val="FFFFFF"/>
                </a:solidFill>
                <a:latin typeface="Lexend"/>
                <a:ea typeface="Lexend"/>
                <a:cs typeface="Lexend"/>
                <a:sym typeface="Lexend"/>
              </a:rPr>
              <a:t>Chain/Router vs Agent </a:t>
            </a:r>
            <a:endParaRPr b="1" sz="1700" u="sng">
              <a:solidFill>
                <a:srgbClr val="FFFFFF"/>
              </a:solidFill>
              <a:latin typeface="Lexend"/>
              <a:ea typeface="Lexend"/>
              <a:cs typeface="Lexend"/>
              <a:sym typeface="Lexend"/>
            </a:endParaRPr>
          </a:p>
        </p:txBody>
      </p:sp>
      <p:sp>
        <p:nvSpPr>
          <p:cNvPr id="332" name="Google Shape;332;p33"/>
          <p:cNvSpPr txBox="1"/>
          <p:nvPr/>
        </p:nvSpPr>
        <p:spPr>
          <a:xfrm>
            <a:off x="1480850" y="2955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333" name="Google Shape;333;p33"/>
          <p:cNvSpPr txBox="1"/>
          <p:nvPr/>
        </p:nvSpPr>
        <p:spPr>
          <a:xfrm>
            <a:off x="528750" y="1580725"/>
            <a:ext cx="810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 Chain or even a router is one directional. Hence, it is not an agent</a:t>
            </a:r>
            <a:endParaRPr sz="1600">
              <a:solidFill>
                <a:srgbClr val="FFFFFF"/>
              </a:solidFill>
              <a:latin typeface="Lexend"/>
              <a:ea typeface="Lexend"/>
              <a:cs typeface="Lexend"/>
              <a:sym typeface="Lexend"/>
            </a:endParaRPr>
          </a:p>
        </p:txBody>
      </p:sp>
      <p:sp>
        <p:nvSpPr>
          <p:cNvPr id="334" name="Google Shape;334;p33"/>
          <p:cNvSpPr txBox="1"/>
          <p:nvPr/>
        </p:nvSpPr>
        <p:spPr>
          <a:xfrm>
            <a:off x="528750" y="2037925"/>
            <a:ext cx="8102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Whereas in a state machine, we can go back in the chain, have cycles and the flow is controlled by the LLM, hence it is called an Agent</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338" name="Shape 338"/>
        <p:cNvGrpSpPr/>
        <p:nvPr/>
      </p:nvGrpSpPr>
      <p:grpSpPr>
        <a:xfrm>
          <a:off x="0" y="0"/>
          <a:ext cx="0" cy="0"/>
          <a:chOff x="0" y="0"/>
          <a:chExt cx="0" cy="0"/>
        </a:xfrm>
      </p:grpSpPr>
      <p:sp>
        <p:nvSpPr>
          <p:cNvPr id="339" name="Google Shape;339;p34"/>
          <p:cNvSpPr txBox="1"/>
          <p:nvPr/>
        </p:nvSpPr>
        <p:spPr>
          <a:xfrm>
            <a:off x="1280250" y="2244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Understanding AI Agents</a:t>
            </a:r>
            <a:endParaRPr sz="1800">
              <a:solidFill>
                <a:srgbClr val="FFFFFF"/>
              </a:solidFill>
              <a:latin typeface="Lexend"/>
              <a:ea typeface="Lexend"/>
              <a:cs typeface="Lexend"/>
              <a:sym typeface="Lexe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343" name="Shape 343"/>
        <p:cNvGrpSpPr/>
        <p:nvPr/>
      </p:nvGrpSpPr>
      <p:grpSpPr>
        <a:xfrm>
          <a:off x="0" y="0"/>
          <a:ext cx="0" cy="0"/>
          <a:chOff x="0" y="0"/>
          <a:chExt cx="0" cy="0"/>
        </a:xfrm>
      </p:grpSpPr>
      <p:sp>
        <p:nvSpPr>
          <p:cNvPr id="344" name="Google Shape;344;p35"/>
          <p:cNvSpPr txBox="1"/>
          <p:nvPr/>
        </p:nvSpPr>
        <p:spPr>
          <a:xfrm>
            <a:off x="858900" y="295575"/>
            <a:ext cx="7177200" cy="5694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FFFFF"/>
                </a:solidFill>
                <a:latin typeface="Lexend"/>
                <a:ea typeface="Lexend"/>
                <a:cs typeface="Lexend"/>
                <a:sym typeface="Lexend"/>
              </a:rPr>
              <a:t>AI Agents &amp; Tools</a:t>
            </a:r>
            <a:endParaRPr sz="2800">
              <a:solidFill>
                <a:srgbClr val="FFFFFF"/>
              </a:solidFill>
              <a:latin typeface="Lexend"/>
              <a:ea typeface="Lexend"/>
              <a:cs typeface="Lexend"/>
              <a:sym typeface="Lexend"/>
            </a:endParaRPr>
          </a:p>
        </p:txBody>
      </p:sp>
      <p:sp>
        <p:nvSpPr>
          <p:cNvPr id="345" name="Google Shape;345;p35"/>
          <p:cNvSpPr txBox="1"/>
          <p:nvPr/>
        </p:nvSpPr>
        <p:spPr>
          <a:xfrm>
            <a:off x="595075" y="1181600"/>
            <a:ext cx="8230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Think of Agents as the "problem-solvers" of the AI world. Agents are capable of thinking on their own. </a:t>
            </a:r>
            <a:endParaRPr sz="1600">
              <a:solidFill>
                <a:srgbClr val="FFFFFF"/>
              </a:solidFill>
              <a:latin typeface="Lexend"/>
              <a:ea typeface="Lexend"/>
              <a:cs typeface="Lexend"/>
              <a:sym typeface="Lexend"/>
            </a:endParaRPr>
          </a:p>
        </p:txBody>
      </p:sp>
      <p:sp>
        <p:nvSpPr>
          <p:cNvPr id="346" name="Google Shape;346;p35"/>
          <p:cNvSpPr txBox="1"/>
          <p:nvPr/>
        </p:nvSpPr>
        <p:spPr>
          <a:xfrm>
            <a:off x="595075" y="18674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In other words, it's AI that can make autonomous decisions. </a:t>
            </a:r>
            <a:endParaRPr sz="1600">
              <a:solidFill>
                <a:srgbClr val="FFFFFF"/>
              </a:solidFill>
              <a:latin typeface="Lexend"/>
              <a:ea typeface="Lexend"/>
              <a:cs typeface="Lexend"/>
              <a:sym typeface="Lexend"/>
            </a:endParaRPr>
          </a:p>
        </p:txBody>
      </p:sp>
      <p:sp>
        <p:nvSpPr>
          <p:cNvPr id="347" name="Google Shape;347;p35"/>
          <p:cNvSpPr txBox="1"/>
          <p:nvPr/>
        </p:nvSpPr>
        <p:spPr>
          <a:xfrm>
            <a:off x="595075" y="2400800"/>
            <a:ext cx="8230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In the case of Chains and Router, they follow our specific instruction. </a:t>
            </a:r>
            <a:endParaRPr sz="1600">
              <a:solidFill>
                <a:srgbClr val="FFFFFF"/>
              </a:solidFill>
              <a:latin typeface="Lexend"/>
              <a:ea typeface="Lexend"/>
              <a:cs typeface="Lexend"/>
              <a:sym typeface="Lexend"/>
            </a:endParaRPr>
          </a:p>
          <a:p>
            <a:pPr indent="0" lvl="0" marL="0" rtl="0" algn="l">
              <a:spcBef>
                <a:spcPts val="0"/>
              </a:spcBef>
              <a:spcAft>
                <a:spcPts val="0"/>
              </a:spcAft>
              <a:buNone/>
            </a:pPr>
            <a:r>
              <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But with agents, they actually take it a step further. They can decide for themselves what steps to take on their own. </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351" name="Shape 351"/>
        <p:cNvGrpSpPr/>
        <p:nvPr/>
      </p:nvGrpSpPr>
      <p:grpSpPr>
        <a:xfrm>
          <a:off x="0" y="0"/>
          <a:ext cx="0" cy="0"/>
          <a:chOff x="0" y="0"/>
          <a:chExt cx="0" cy="0"/>
        </a:xfrm>
      </p:grpSpPr>
      <p:sp>
        <p:nvSpPr>
          <p:cNvPr id="352" name="Google Shape;352;p36"/>
          <p:cNvSpPr txBox="1"/>
          <p:nvPr/>
        </p:nvSpPr>
        <p:spPr>
          <a:xfrm>
            <a:off x="858900" y="295575"/>
            <a:ext cx="7177200" cy="5694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FFFFF"/>
                </a:solidFill>
                <a:latin typeface="Lexend"/>
                <a:ea typeface="Lexend"/>
                <a:cs typeface="Lexend"/>
                <a:sym typeface="Lexend"/>
              </a:rPr>
              <a:t>AI Agents &amp; Tools</a:t>
            </a:r>
            <a:endParaRPr sz="2800">
              <a:solidFill>
                <a:srgbClr val="FFFFFF"/>
              </a:solidFill>
              <a:latin typeface="Lexend"/>
              <a:ea typeface="Lexend"/>
              <a:cs typeface="Lexend"/>
              <a:sym typeface="Lexend"/>
            </a:endParaRPr>
          </a:p>
        </p:txBody>
      </p:sp>
      <p:sp>
        <p:nvSpPr>
          <p:cNvPr id="353" name="Google Shape;353;p36"/>
          <p:cNvSpPr txBox="1"/>
          <p:nvPr/>
        </p:nvSpPr>
        <p:spPr>
          <a:xfrm>
            <a:off x="595075" y="11816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What are tools then?</a:t>
            </a:r>
            <a:endParaRPr sz="1600" u="sng">
              <a:solidFill>
                <a:srgbClr val="FFFFFF"/>
              </a:solidFill>
              <a:latin typeface="Lexend"/>
              <a:ea typeface="Lexend"/>
              <a:cs typeface="Lexend"/>
              <a:sym typeface="Lexend"/>
            </a:endParaRPr>
          </a:p>
        </p:txBody>
      </p:sp>
      <p:sp>
        <p:nvSpPr>
          <p:cNvPr id="354" name="Google Shape;354;p36"/>
          <p:cNvSpPr txBox="1"/>
          <p:nvPr/>
        </p:nvSpPr>
        <p:spPr>
          <a:xfrm>
            <a:off x="595075" y="16388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Tools are specific functions that Agents can use to complete tasks</a:t>
            </a:r>
            <a:endParaRPr sz="1600">
              <a:solidFill>
                <a:srgbClr val="FFFFFF"/>
              </a:solidFill>
              <a:latin typeface="Lexend"/>
              <a:ea typeface="Lexend"/>
              <a:cs typeface="Lexend"/>
              <a:sym typeface="Lexend"/>
            </a:endParaRPr>
          </a:p>
        </p:txBody>
      </p:sp>
      <p:sp>
        <p:nvSpPr>
          <p:cNvPr id="355" name="Google Shape;355;p36"/>
          <p:cNvSpPr txBox="1"/>
          <p:nvPr/>
        </p:nvSpPr>
        <p:spPr>
          <a:xfrm>
            <a:off x="595075" y="2096000"/>
            <a:ext cx="8230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Just like a chef's kitchen tools (knife for cutting, oven for baking, blender for mixing), tools are the special abilities we give to AI - like giving it a calculator tool, or a search engine tool, or a calendar tool</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359" name="Shape 359"/>
        <p:cNvGrpSpPr/>
        <p:nvPr/>
      </p:nvGrpSpPr>
      <p:grpSpPr>
        <a:xfrm>
          <a:off x="0" y="0"/>
          <a:ext cx="0" cy="0"/>
          <a:chOff x="0" y="0"/>
          <a:chExt cx="0" cy="0"/>
        </a:xfrm>
      </p:grpSpPr>
      <p:sp>
        <p:nvSpPr>
          <p:cNvPr id="360" name="Google Shape;360;p37"/>
          <p:cNvSpPr txBox="1"/>
          <p:nvPr/>
        </p:nvSpPr>
        <p:spPr>
          <a:xfrm>
            <a:off x="858900" y="295575"/>
            <a:ext cx="7177200" cy="5694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FFFFF"/>
                </a:solidFill>
                <a:latin typeface="Lexend"/>
                <a:ea typeface="Lexend"/>
                <a:cs typeface="Lexend"/>
                <a:sym typeface="Lexend"/>
              </a:rPr>
              <a:t>AI Agents &amp; Tools  (Re-Act Agent Pattern)</a:t>
            </a:r>
            <a:endParaRPr sz="2800">
              <a:solidFill>
                <a:srgbClr val="FFFFFF"/>
              </a:solidFill>
              <a:latin typeface="Lexend"/>
              <a:ea typeface="Lexend"/>
              <a:cs typeface="Lexend"/>
              <a:sym typeface="Lexend"/>
            </a:endParaRPr>
          </a:p>
        </p:txBody>
      </p:sp>
      <p:sp>
        <p:nvSpPr>
          <p:cNvPr id="361" name="Google Shape;361;p37"/>
          <p:cNvSpPr txBox="1"/>
          <p:nvPr/>
        </p:nvSpPr>
        <p:spPr>
          <a:xfrm>
            <a:off x="518875" y="1200150"/>
            <a:ext cx="8230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This is one of the best known patterns in AI today to build agents. It stands for Reasoning + Acting </a:t>
            </a:r>
            <a:endParaRPr sz="1600">
              <a:solidFill>
                <a:srgbClr val="FFFFFF"/>
              </a:solidFill>
              <a:latin typeface="Lexend"/>
              <a:ea typeface="Lexend"/>
              <a:cs typeface="Lexend"/>
              <a:sym typeface="Lexend"/>
            </a:endParaRPr>
          </a:p>
        </p:txBody>
      </p:sp>
      <p:sp>
        <p:nvSpPr>
          <p:cNvPr id="362" name="Google Shape;362;p37"/>
          <p:cNvSpPr txBox="1"/>
          <p:nvPr/>
        </p:nvSpPr>
        <p:spPr>
          <a:xfrm>
            <a:off x="518875" y="19436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This is basically a concept that mimics how human beings think. </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366" name="Shape 366"/>
        <p:cNvGrpSpPr/>
        <p:nvPr/>
      </p:nvGrpSpPr>
      <p:grpSpPr>
        <a:xfrm>
          <a:off x="0" y="0"/>
          <a:ext cx="0" cy="0"/>
          <a:chOff x="0" y="0"/>
          <a:chExt cx="0" cy="0"/>
        </a:xfrm>
      </p:grpSpPr>
      <p:sp>
        <p:nvSpPr>
          <p:cNvPr id="367" name="Google Shape;367;p38"/>
          <p:cNvSpPr txBox="1"/>
          <p:nvPr/>
        </p:nvSpPr>
        <p:spPr>
          <a:xfrm>
            <a:off x="858900" y="295575"/>
            <a:ext cx="7177200" cy="5694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FFFFF"/>
                </a:solidFill>
                <a:latin typeface="Lexend"/>
                <a:ea typeface="Lexend"/>
                <a:cs typeface="Lexend"/>
                <a:sym typeface="Lexend"/>
              </a:rPr>
              <a:t>ReACT pattern </a:t>
            </a:r>
            <a:endParaRPr sz="2800">
              <a:solidFill>
                <a:srgbClr val="FFFFFF"/>
              </a:solidFill>
              <a:latin typeface="Lexend"/>
              <a:ea typeface="Lexend"/>
              <a:cs typeface="Lexend"/>
              <a:sym typeface="Lexend"/>
            </a:endParaRPr>
          </a:p>
        </p:txBody>
      </p:sp>
      <p:sp>
        <p:nvSpPr>
          <p:cNvPr id="368" name="Google Shape;368;p38"/>
          <p:cNvSpPr txBox="1"/>
          <p:nvPr/>
        </p:nvSpPr>
        <p:spPr>
          <a:xfrm>
            <a:off x="913800" y="1294475"/>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Think</a:t>
            </a:r>
            <a:r>
              <a:rPr lang="en" sz="1600">
                <a:solidFill>
                  <a:srgbClr val="FFFFFF"/>
                </a:solidFill>
                <a:latin typeface="Lexend"/>
                <a:ea typeface="Lexend"/>
                <a:cs typeface="Lexend"/>
                <a:sym typeface="Lexend"/>
              </a:rPr>
              <a:t>: LLM first thinks about the user prompt/problem</a:t>
            </a:r>
            <a:endParaRPr sz="1600">
              <a:solidFill>
                <a:srgbClr val="FFFFFF"/>
              </a:solidFill>
              <a:latin typeface="Lexend"/>
              <a:ea typeface="Lexend"/>
              <a:cs typeface="Lexend"/>
              <a:sym typeface="Lexend"/>
            </a:endParaRPr>
          </a:p>
        </p:txBody>
      </p:sp>
      <p:sp>
        <p:nvSpPr>
          <p:cNvPr id="369" name="Google Shape;369;p38"/>
          <p:cNvSpPr txBox="1"/>
          <p:nvPr/>
        </p:nvSpPr>
        <p:spPr>
          <a:xfrm>
            <a:off x="913800" y="1675475"/>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Action</a:t>
            </a:r>
            <a:r>
              <a:rPr lang="en" sz="1600">
                <a:solidFill>
                  <a:srgbClr val="FFFFFF"/>
                </a:solidFill>
                <a:latin typeface="Lexend"/>
                <a:ea typeface="Lexend"/>
                <a:cs typeface="Lexend"/>
                <a:sym typeface="Lexend"/>
              </a:rPr>
              <a:t>: LLM decides if it can answer by itself or if it should use a tool</a:t>
            </a:r>
            <a:endParaRPr sz="1600">
              <a:solidFill>
                <a:srgbClr val="FFFFFF"/>
              </a:solidFill>
              <a:latin typeface="Lexend"/>
              <a:ea typeface="Lexend"/>
              <a:cs typeface="Lexend"/>
              <a:sym typeface="Lexend"/>
            </a:endParaRPr>
          </a:p>
        </p:txBody>
      </p:sp>
      <p:sp>
        <p:nvSpPr>
          <p:cNvPr id="370" name="Google Shape;370;p38"/>
          <p:cNvSpPr txBox="1"/>
          <p:nvPr/>
        </p:nvSpPr>
        <p:spPr>
          <a:xfrm>
            <a:off x="913800" y="281135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Observe</a:t>
            </a:r>
            <a:r>
              <a:rPr lang="en" sz="1600">
                <a:solidFill>
                  <a:srgbClr val="FFFFFF"/>
                </a:solidFill>
                <a:latin typeface="Lexend"/>
                <a:ea typeface="Lexend"/>
                <a:cs typeface="Lexend"/>
                <a:sym typeface="Lexend"/>
              </a:rPr>
              <a:t>: LLM observe the result of the tool</a:t>
            </a:r>
            <a:endParaRPr sz="1600">
              <a:solidFill>
                <a:srgbClr val="FFFFFF"/>
              </a:solidFill>
              <a:latin typeface="Lexend"/>
              <a:ea typeface="Lexend"/>
              <a:cs typeface="Lexend"/>
              <a:sym typeface="Lexend"/>
            </a:endParaRPr>
          </a:p>
        </p:txBody>
      </p:sp>
      <p:pic>
        <p:nvPicPr>
          <p:cNvPr id="371" name="Google Shape;371;p38"/>
          <p:cNvPicPr preferRelativeResize="0"/>
          <p:nvPr/>
        </p:nvPicPr>
        <p:blipFill>
          <a:blip r:embed="rId3">
            <a:alphaModFix/>
          </a:blip>
          <a:stretch>
            <a:fillRect/>
          </a:stretch>
        </p:blipFill>
        <p:spPr>
          <a:xfrm rot="-9210395">
            <a:off x="-185036" y="1617564"/>
            <a:ext cx="1308895" cy="1308906"/>
          </a:xfrm>
          <a:prstGeom prst="rect">
            <a:avLst/>
          </a:prstGeom>
          <a:noFill/>
          <a:ln>
            <a:noFill/>
          </a:ln>
        </p:spPr>
      </p:pic>
      <p:pic>
        <p:nvPicPr>
          <p:cNvPr id="372" name="Google Shape;372;p38"/>
          <p:cNvPicPr preferRelativeResize="0"/>
          <p:nvPr/>
        </p:nvPicPr>
        <p:blipFill>
          <a:blip r:embed="rId3">
            <a:alphaModFix/>
          </a:blip>
          <a:stretch>
            <a:fillRect/>
          </a:stretch>
        </p:blipFill>
        <p:spPr>
          <a:xfrm rot="2016694">
            <a:off x="7662499" y="1613961"/>
            <a:ext cx="1316107" cy="1316113"/>
          </a:xfrm>
          <a:prstGeom prst="rect">
            <a:avLst/>
          </a:prstGeom>
          <a:noFill/>
          <a:ln>
            <a:noFill/>
          </a:ln>
        </p:spPr>
      </p:pic>
      <p:sp>
        <p:nvSpPr>
          <p:cNvPr id="373" name="Google Shape;373;p38"/>
          <p:cNvSpPr txBox="1"/>
          <p:nvPr/>
        </p:nvSpPr>
        <p:spPr>
          <a:xfrm>
            <a:off x="2033500" y="4161975"/>
            <a:ext cx="417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Final Answer</a:t>
            </a:r>
            <a:r>
              <a:rPr lang="en" sz="1600">
                <a:solidFill>
                  <a:srgbClr val="FFFFFF"/>
                </a:solidFill>
                <a:latin typeface="Lexend"/>
                <a:ea typeface="Lexend"/>
                <a:cs typeface="Lexend"/>
                <a:sym typeface="Lexend"/>
              </a:rPr>
              <a:t>: "This is your final answer"</a:t>
            </a:r>
            <a:endParaRPr sz="1600">
              <a:solidFill>
                <a:srgbClr val="FFFFFF"/>
              </a:solidFill>
              <a:latin typeface="Lexend"/>
              <a:ea typeface="Lexend"/>
              <a:cs typeface="Lexend"/>
              <a:sym typeface="Lexend"/>
            </a:endParaRPr>
          </a:p>
        </p:txBody>
      </p:sp>
      <p:cxnSp>
        <p:nvCxnSpPr>
          <p:cNvPr id="374" name="Google Shape;374;p38"/>
          <p:cNvCxnSpPr/>
          <p:nvPr/>
        </p:nvCxnSpPr>
        <p:spPr>
          <a:xfrm>
            <a:off x="4120150" y="3306725"/>
            <a:ext cx="0" cy="612000"/>
          </a:xfrm>
          <a:prstGeom prst="straightConnector1">
            <a:avLst/>
          </a:prstGeom>
          <a:noFill/>
          <a:ln cap="flat" cmpd="sng" w="28575">
            <a:solidFill>
              <a:schemeClr val="lt1"/>
            </a:solidFill>
            <a:prstDash val="dot"/>
            <a:round/>
            <a:headEnd len="med" w="med" type="none"/>
            <a:tailEnd len="med" w="med" type="none"/>
          </a:ln>
        </p:spPr>
      </p:cxnSp>
      <p:sp>
        <p:nvSpPr>
          <p:cNvPr id="375" name="Google Shape;375;p38"/>
          <p:cNvSpPr txBox="1"/>
          <p:nvPr/>
        </p:nvSpPr>
        <p:spPr>
          <a:xfrm>
            <a:off x="913800" y="2056475"/>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Action Input</a:t>
            </a:r>
            <a:r>
              <a:rPr lang="en" sz="1600">
                <a:solidFill>
                  <a:srgbClr val="FFFFFF"/>
                </a:solidFill>
                <a:latin typeface="Lexend"/>
                <a:ea typeface="Lexend"/>
                <a:cs typeface="Lexend"/>
                <a:sym typeface="Lexend"/>
              </a:rPr>
              <a:t>: LLM provides the input argument for the tool </a:t>
            </a:r>
            <a:endParaRPr sz="1600">
              <a:solidFill>
                <a:srgbClr val="FFFFFF"/>
              </a:solidFill>
              <a:latin typeface="Lexend"/>
              <a:ea typeface="Lexend"/>
              <a:cs typeface="Lexend"/>
              <a:sym typeface="Lexend"/>
            </a:endParaRPr>
          </a:p>
        </p:txBody>
      </p:sp>
      <p:sp>
        <p:nvSpPr>
          <p:cNvPr id="376" name="Google Shape;376;p38"/>
          <p:cNvSpPr txBox="1"/>
          <p:nvPr/>
        </p:nvSpPr>
        <p:spPr>
          <a:xfrm>
            <a:off x="1980600" y="2437475"/>
            <a:ext cx="823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FFFFFF"/>
                </a:solidFill>
                <a:highlight>
                  <a:srgbClr val="38761D"/>
                </a:highlight>
                <a:latin typeface="Lexend"/>
                <a:ea typeface="Lexend"/>
                <a:cs typeface="Lexend"/>
                <a:sym typeface="Lexend"/>
              </a:rPr>
              <a:t>Here, langChain executes the tool and returns the output to the LLM </a:t>
            </a:r>
            <a:endParaRPr i="1" sz="1200">
              <a:solidFill>
                <a:srgbClr val="FFFFFF"/>
              </a:solidFill>
              <a:highlight>
                <a:srgbClr val="38761D"/>
              </a:highlight>
              <a:latin typeface="Lexend"/>
              <a:ea typeface="Lexend"/>
              <a:cs typeface="Lexend"/>
              <a:sym typeface="Lexe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380" name="Shape 380"/>
        <p:cNvGrpSpPr/>
        <p:nvPr/>
      </p:nvGrpSpPr>
      <p:grpSpPr>
        <a:xfrm>
          <a:off x="0" y="0"/>
          <a:ext cx="0" cy="0"/>
          <a:chOff x="0" y="0"/>
          <a:chExt cx="0" cy="0"/>
        </a:xfrm>
      </p:grpSpPr>
      <p:sp>
        <p:nvSpPr>
          <p:cNvPr id="381" name="Google Shape;381;p39"/>
          <p:cNvSpPr txBox="1"/>
          <p:nvPr/>
        </p:nvSpPr>
        <p:spPr>
          <a:xfrm>
            <a:off x="858900" y="295575"/>
            <a:ext cx="7177200" cy="5694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FFFFF"/>
                </a:solidFill>
                <a:latin typeface="Lexend"/>
                <a:ea typeface="Lexend"/>
                <a:cs typeface="Lexend"/>
                <a:sym typeface="Lexend"/>
              </a:rPr>
              <a:t>ReACT pattern </a:t>
            </a:r>
            <a:endParaRPr sz="2800">
              <a:solidFill>
                <a:srgbClr val="FFFFFF"/>
              </a:solidFill>
              <a:latin typeface="Lexend"/>
              <a:ea typeface="Lexend"/>
              <a:cs typeface="Lexend"/>
              <a:sym typeface="Lexend"/>
            </a:endParaRPr>
          </a:p>
        </p:txBody>
      </p:sp>
      <p:sp>
        <p:nvSpPr>
          <p:cNvPr id="382" name="Google Shape;382;p39"/>
          <p:cNvSpPr txBox="1"/>
          <p:nvPr/>
        </p:nvSpPr>
        <p:spPr>
          <a:xfrm>
            <a:off x="3862200" y="1078225"/>
            <a:ext cx="20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Re-Act Agent</a:t>
            </a:r>
            <a:r>
              <a:rPr lang="en">
                <a:solidFill>
                  <a:schemeClr val="lt1"/>
                </a:solidFill>
                <a:latin typeface="Lexend"/>
                <a:ea typeface="Lexend"/>
                <a:cs typeface="Lexend"/>
                <a:sym typeface="Lexend"/>
              </a:rPr>
              <a:t> </a:t>
            </a:r>
            <a:endParaRPr>
              <a:solidFill>
                <a:schemeClr val="lt1"/>
              </a:solidFill>
              <a:latin typeface="Lexend"/>
              <a:ea typeface="Lexend"/>
              <a:cs typeface="Lexend"/>
              <a:sym typeface="Lexend"/>
            </a:endParaRPr>
          </a:p>
        </p:txBody>
      </p:sp>
      <p:pic>
        <p:nvPicPr>
          <p:cNvPr id="383" name="Google Shape;383;p39"/>
          <p:cNvPicPr preferRelativeResize="0"/>
          <p:nvPr/>
        </p:nvPicPr>
        <p:blipFill>
          <a:blip r:embed="rId3">
            <a:alphaModFix/>
          </a:blip>
          <a:stretch>
            <a:fillRect/>
          </a:stretch>
        </p:blipFill>
        <p:spPr>
          <a:xfrm>
            <a:off x="4089075" y="1478425"/>
            <a:ext cx="742725" cy="742725"/>
          </a:xfrm>
          <a:prstGeom prst="rect">
            <a:avLst/>
          </a:prstGeom>
          <a:noFill/>
          <a:ln>
            <a:noFill/>
          </a:ln>
        </p:spPr>
      </p:pic>
      <p:pic>
        <p:nvPicPr>
          <p:cNvPr id="384" name="Google Shape;384;p39"/>
          <p:cNvPicPr preferRelativeResize="0"/>
          <p:nvPr/>
        </p:nvPicPr>
        <p:blipFill>
          <a:blip r:embed="rId4">
            <a:alphaModFix/>
          </a:blip>
          <a:stretch>
            <a:fillRect/>
          </a:stretch>
        </p:blipFill>
        <p:spPr>
          <a:xfrm>
            <a:off x="5385125" y="3224175"/>
            <a:ext cx="508675" cy="508675"/>
          </a:xfrm>
          <a:prstGeom prst="rect">
            <a:avLst/>
          </a:prstGeom>
          <a:noFill/>
          <a:ln>
            <a:noFill/>
          </a:ln>
        </p:spPr>
      </p:pic>
      <p:sp>
        <p:nvSpPr>
          <p:cNvPr id="385" name="Google Shape;385;p39"/>
          <p:cNvSpPr txBox="1"/>
          <p:nvPr/>
        </p:nvSpPr>
        <p:spPr>
          <a:xfrm>
            <a:off x="5361275" y="3708800"/>
            <a:ext cx="70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LLM</a:t>
            </a:r>
            <a:endParaRPr>
              <a:solidFill>
                <a:schemeClr val="lt1"/>
              </a:solidFill>
              <a:latin typeface="Lexend"/>
              <a:ea typeface="Lexend"/>
              <a:cs typeface="Lexend"/>
              <a:sym typeface="Lexend"/>
            </a:endParaRPr>
          </a:p>
        </p:txBody>
      </p:sp>
      <p:pic>
        <p:nvPicPr>
          <p:cNvPr id="386" name="Google Shape;386;p39"/>
          <p:cNvPicPr preferRelativeResize="0"/>
          <p:nvPr/>
        </p:nvPicPr>
        <p:blipFill>
          <a:blip r:embed="rId5">
            <a:alphaModFix/>
          </a:blip>
          <a:stretch>
            <a:fillRect/>
          </a:stretch>
        </p:blipFill>
        <p:spPr>
          <a:xfrm>
            <a:off x="2640250" y="3208500"/>
            <a:ext cx="569400" cy="569400"/>
          </a:xfrm>
          <a:prstGeom prst="rect">
            <a:avLst/>
          </a:prstGeom>
          <a:noFill/>
          <a:ln>
            <a:noFill/>
          </a:ln>
        </p:spPr>
      </p:pic>
      <p:pic>
        <p:nvPicPr>
          <p:cNvPr id="387" name="Google Shape;387;p39"/>
          <p:cNvPicPr preferRelativeResize="0"/>
          <p:nvPr/>
        </p:nvPicPr>
        <p:blipFill>
          <a:blip r:embed="rId6">
            <a:alphaModFix/>
          </a:blip>
          <a:stretch>
            <a:fillRect/>
          </a:stretch>
        </p:blipFill>
        <p:spPr>
          <a:xfrm>
            <a:off x="1922325" y="3208500"/>
            <a:ext cx="569400" cy="569400"/>
          </a:xfrm>
          <a:prstGeom prst="rect">
            <a:avLst/>
          </a:prstGeom>
          <a:noFill/>
          <a:ln>
            <a:noFill/>
          </a:ln>
        </p:spPr>
      </p:pic>
      <p:pic>
        <p:nvPicPr>
          <p:cNvPr id="388" name="Google Shape;388;p39"/>
          <p:cNvPicPr preferRelativeResize="0"/>
          <p:nvPr/>
        </p:nvPicPr>
        <p:blipFill>
          <a:blip r:embed="rId7">
            <a:alphaModFix/>
          </a:blip>
          <a:stretch>
            <a:fillRect/>
          </a:stretch>
        </p:blipFill>
        <p:spPr>
          <a:xfrm>
            <a:off x="3424625" y="3208500"/>
            <a:ext cx="569400" cy="569400"/>
          </a:xfrm>
          <a:prstGeom prst="rect">
            <a:avLst/>
          </a:prstGeom>
          <a:noFill/>
          <a:ln>
            <a:noFill/>
          </a:ln>
        </p:spPr>
      </p:pic>
      <p:sp>
        <p:nvSpPr>
          <p:cNvPr id="389" name="Google Shape;389;p39"/>
          <p:cNvSpPr txBox="1"/>
          <p:nvPr/>
        </p:nvSpPr>
        <p:spPr>
          <a:xfrm>
            <a:off x="2618075" y="3785000"/>
            <a:ext cx="70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Tools</a:t>
            </a:r>
            <a:endParaRPr>
              <a:solidFill>
                <a:schemeClr val="lt1"/>
              </a:solidFill>
              <a:latin typeface="Lexend"/>
              <a:ea typeface="Lexend"/>
              <a:cs typeface="Lexend"/>
              <a:sym typeface="Lexend"/>
            </a:endParaRPr>
          </a:p>
        </p:txBody>
      </p:sp>
      <p:sp>
        <p:nvSpPr>
          <p:cNvPr id="390" name="Google Shape;390;p39"/>
          <p:cNvSpPr/>
          <p:nvPr/>
        </p:nvSpPr>
        <p:spPr>
          <a:xfrm>
            <a:off x="1581275" y="3023000"/>
            <a:ext cx="2774100" cy="1135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p39"/>
          <p:cNvSpPr/>
          <p:nvPr/>
        </p:nvSpPr>
        <p:spPr>
          <a:xfrm>
            <a:off x="5108325" y="3018175"/>
            <a:ext cx="1052100" cy="1135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92" name="Google Shape;392;p39"/>
          <p:cNvCxnSpPr>
            <a:endCxn id="391" idx="0"/>
          </p:cNvCxnSpPr>
          <p:nvPr/>
        </p:nvCxnSpPr>
        <p:spPr>
          <a:xfrm>
            <a:off x="4866975" y="2310175"/>
            <a:ext cx="767400" cy="708000"/>
          </a:xfrm>
          <a:prstGeom prst="straightConnector1">
            <a:avLst/>
          </a:prstGeom>
          <a:noFill/>
          <a:ln cap="flat" cmpd="sng" w="19050">
            <a:solidFill>
              <a:schemeClr val="lt1"/>
            </a:solidFill>
            <a:prstDash val="dot"/>
            <a:round/>
            <a:headEnd len="med" w="med" type="stealth"/>
            <a:tailEnd len="med" w="med" type="none"/>
          </a:ln>
        </p:spPr>
      </p:cxnSp>
      <p:cxnSp>
        <p:nvCxnSpPr>
          <p:cNvPr id="393" name="Google Shape;393;p39"/>
          <p:cNvCxnSpPr/>
          <p:nvPr/>
        </p:nvCxnSpPr>
        <p:spPr>
          <a:xfrm flipH="1">
            <a:off x="3062050" y="2349575"/>
            <a:ext cx="1158000" cy="668700"/>
          </a:xfrm>
          <a:prstGeom prst="straightConnector1">
            <a:avLst/>
          </a:prstGeom>
          <a:noFill/>
          <a:ln cap="flat" cmpd="sng" w="19050">
            <a:solidFill>
              <a:schemeClr val="lt1"/>
            </a:solidFill>
            <a:prstDash val="dot"/>
            <a:round/>
            <a:headEnd len="med" w="med" type="stealth"/>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397" name="Shape 397"/>
        <p:cNvGrpSpPr/>
        <p:nvPr/>
      </p:nvGrpSpPr>
      <p:grpSpPr>
        <a:xfrm>
          <a:off x="0" y="0"/>
          <a:ext cx="0" cy="0"/>
          <a:chOff x="0" y="0"/>
          <a:chExt cx="0" cy="0"/>
        </a:xfrm>
      </p:grpSpPr>
      <p:sp>
        <p:nvSpPr>
          <p:cNvPr id="398" name="Google Shape;398;p40"/>
          <p:cNvSpPr txBox="1"/>
          <p:nvPr/>
        </p:nvSpPr>
        <p:spPr>
          <a:xfrm>
            <a:off x="1280250" y="339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Let's Jump Into The Code</a:t>
            </a:r>
            <a:endParaRPr sz="1800">
              <a:solidFill>
                <a:srgbClr val="FFFFFF"/>
              </a:solidFill>
              <a:latin typeface="Lexend"/>
              <a:ea typeface="Lexend"/>
              <a:cs typeface="Lexend"/>
              <a:sym typeface="Lexend"/>
            </a:endParaRPr>
          </a:p>
        </p:txBody>
      </p:sp>
      <p:sp>
        <p:nvSpPr>
          <p:cNvPr id="399" name="Google Shape;399;p40"/>
          <p:cNvSpPr txBox="1"/>
          <p:nvPr/>
        </p:nvSpPr>
        <p:spPr>
          <a:xfrm>
            <a:off x="518875" y="11054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 Build a Re-act Agent Using LangChain</a:t>
            </a:r>
            <a:endParaRPr sz="1600">
              <a:solidFill>
                <a:srgbClr val="FFFFFF"/>
              </a:solidFill>
              <a:latin typeface="Lexend"/>
              <a:ea typeface="Lexend"/>
              <a:cs typeface="Lexend"/>
              <a:sym typeface="Lexend"/>
            </a:endParaRPr>
          </a:p>
        </p:txBody>
      </p:sp>
      <p:sp>
        <p:nvSpPr>
          <p:cNvPr id="400" name="Google Shape;400;p40"/>
          <p:cNvSpPr txBox="1"/>
          <p:nvPr/>
        </p:nvSpPr>
        <p:spPr>
          <a:xfrm>
            <a:off x="518875" y="15626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a:t>
            </a:r>
            <a:r>
              <a:rPr lang="en" sz="1600">
                <a:solidFill>
                  <a:srgbClr val="FFFFFF"/>
                </a:solidFill>
                <a:latin typeface="Lexend"/>
                <a:ea typeface="Lexend"/>
                <a:cs typeface="Lexend"/>
                <a:sym typeface="Lexend"/>
              </a:rPr>
              <a:t>. What are </a:t>
            </a:r>
            <a:r>
              <a:rPr lang="en" sz="1600">
                <a:solidFill>
                  <a:srgbClr val="FFFFFF"/>
                </a:solidFill>
                <a:latin typeface="Lexend"/>
                <a:ea typeface="Lexend"/>
                <a:cs typeface="Lexend"/>
                <a:sym typeface="Lexend"/>
              </a:rPr>
              <a:t>its</a:t>
            </a:r>
            <a:r>
              <a:rPr lang="en" sz="1600">
                <a:solidFill>
                  <a:srgbClr val="FFFFFF"/>
                </a:solidFill>
                <a:latin typeface="Lexend"/>
                <a:ea typeface="Lexend"/>
                <a:cs typeface="Lexend"/>
                <a:sym typeface="Lexend"/>
              </a:rPr>
              <a:t> drawbacks and where does LangGraph come into the picture? </a:t>
            </a:r>
            <a:endParaRPr sz="1600">
              <a:solidFill>
                <a:srgbClr val="FFFFFF"/>
              </a:solidFill>
              <a:latin typeface="Lexend"/>
              <a:ea typeface="Lexend"/>
              <a:cs typeface="Lexend"/>
              <a:sym typeface="Lexen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404" name="Shape 404"/>
        <p:cNvGrpSpPr/>
        <p:nvPr/>
      </p:nvGrpSpPr>
      <p:grpSpPr>
        <a:xfrm>
          <a:off x="0" y="0"/>
          <a:ext cx="0" cy="0"/>
          <a:chOff x="0" y="0"/>
          <a:chExt cx="0" cy="0"/>
        </a:xfrm>
      </p:grpSpPr>
      <p:sp>
        <p:nvSpPr>
          <p:cNvPr id="405" name="Google Shape;405;p41"/>
          <p:cNvSpPr txBox="1"/>
          <p:nvPr/>
        </p:nvSpPr>
        <p:spPr>
          <a:xfrm>
            <a:off x="1280250" y="339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Agents </a:t>
            </a:r>
            <a:endParaRPr sz="1800">
              <a:solidFill>
                <a:srgbClr val="FFFFFF"/>
              </a:solidFill>
              <a:latin typeface="Lexend"/>
              <a:ea typeface="Lexend"/>
              <a:cs typeface="Lexend"/>
              <a:sym typeface="Lexend"/>
            </a:endParaRPr>
          </a:p>
        </p:txBody>
      </p:sp>
      <p:sp>
        <p:nvSpPr>
          <p:cNvPr id="406" name="Google Shape;406;p41"/>
          <p:cNvSpPr txBox="1"/>
          <p:nvPr/>
        </p:nvSpPr>
        <p:spPr>
          <a:xfrm>
            <a:off x="518875" y="11054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ReAct Agents Are Flexible. i.e., Any state is possible</a:t>
            </a:r>
            <a:endParaRPr sz="1600">
              <a:solidFill>
                <a:srgbClr val="FFFFFF"/>
              </a:solidFill>
              <a:latin typeface="Lexend"/>
              <a:ea typeface="Lexend"/>
              <a:cs typeface="Lexend"/>
              <a:sym typeface="Lexend"/>
            </a:endParaRPr>
          </a:p>
        </p:txBody>
      </p:sp>
      <p:sp>
        <p:nvSpPr>
          <p:cNvPr id="407" name="Google Shape;407;p41"/>
          <p:cNvSpPr txBox="1"/>
          <p:nvPr/>
        </p:nvSpPr>
        <p:spPr>
          <a:xfrm>
            <a:off x="1720850" y="184145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Start </a:t>
            </a:r>
            <a:endParaRPr>
              <a:solidFill>
                <a:schemeClr val="lt1"/>
              </a:solidFill>
              <a:latin typeface="Lexend"/>
              <a:ea typeface="Lexend"/>
              <a:cs typeface="Lexend"/>
              <a:sym typeface="Lexend"/>
            </a:endParaRPr>
          </a:p>
        </p:txBody>
      </p:sp>
      <p:sp>
        <p:nvSpPr>
          <p:cNvPr id="408" name="Google Shape;408;p41"/>
          <p:cNvSpPr txBox="1"/>
          <p:nvPr/>
        </p:nvSpPr>
        <p:spPr>
          <a:xfrm>
            <a:off x="3145850" y="151440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tool 1</a:t>
            </a:r>
            <a:r>
              <a:rPr lang="en">
                <a:solidFill>
                  <a:schemeClr val="lt1"/>
                </a:solidFill>
                <a:latin typeface="Lexend"/>
                <a:ea typeface="Lexend"/>
                <a:cs typeface="Lexend"/>
                <a:sym typeface="Lexend"/>
              </a:rPr>
              <a:t> </a:t>
            </a:r>
            <a:endParaRPr>
              <a:solidFill>
                <a:schemeClr val="lt1"/>
              </a:solidFill>
              <a:latin typeface="Lexend"/>
              <a:ea typeface="Lexend"/>
              <a:cs typeface="Lexend"/>
              <a:sym typeface="Lexend"/>
            </a:endParaRPr>
          </a:p>
        </p:txBody>
      </p:sp>
      <p:sp>
        <p:nvSpPr>
          <p:cNvPr id="409" name="Google Shape;409;p41"/>
          <p:cNvSpPr/>
          <p:nvPr/>
        </p:nvSpPr>
        <p:spPr>
          <a:xfrm>
            <a:off x="3222050" y="1841450"/>
            <a:ext cx="430800" cy="400200"/>
          </a:xfrm>
          <a:prstGeom prst="ellipse">
            <a:avLst/>
          </a:prstGeom>
          <a:solidFill>
            <a:srgbClr val="FFF1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10" name="Google Shape;410;p41"/>
          <p:cNvPicPr preferRelativeResize="0"/>
          <p:nvPr/>
        </p:nvPicPr>
        <p:blipFill>
          <a:blip r:embed="rId3">
            <a:alphaModFix/>
          </a:blip>
          <a:stretch>
            <a:fillRect/>
          </a:stretch>
        </p:blipFill>
        <p:spPr>
          <a:xfrm rot="10800000">
            <a:off x="3863175" y="1867400"/>
            <a:ext cx="539075" cy="348300"/>
          </a:xfrm>
          <a:prstGeom prst="rect">
            <a:avLst/>
          </a:prstGeom>
          <a:noFill/>
          <a:ln>
            <a:noFill/>
          </a:ln>
        </p:spPr>
      </p:pic>
      <p:sp>
        <p:nvSpPr>
          <p:cNvPr id="411" name="Google Shape;411;p41"/>
          <p:cNvSpPr txBox="1"/>
          <p:nvPr/>
        </p:nvSpPr>
        <p:spPr>
          <a:xfrm>
            <a:off x="4686875" y="184145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End</a:t>
            </a:r>
            <a:r>
              <a:rPr lang="en">
                <a:solidFill>
                  <a:schemeClr val="lt1"/>
                </a:solidFill>
                <a:latin typeface="Lexend"/>
                <a:ea typeface="Lexend"/>
                <a:cs typeface="Lexend"/>
                <a:sym typeface="Lexend"/>
              </a:rPr>
              <a:t> </a:t>
            </a:r>
            <a:endParaRPr>
              <a:solidFill>
                <a:schemeClr val="lt1"/>
              </a:solidFill>
              <a:latin typeface="Lexend"/>
              <a:ea typeface="Lexend"/>
              <a:cs typeface="Lexend"/>
              <a:sym typeface="Lexend"/>
            </a:endParaRPr>
          </a:p>
        </p:txBody>
      </p:sp>
      <p:pic>
        <p:nvPicPr>
          <p:cNvPr id="412" name="Google Shape;412;p41"/>
          <p:cNvPicPr preferRelativeResize="0"/>
          <p:nvPr/>
        </p:nvPicPr>
        <p:blipFill>
          <a:blip r:embed="rId3">
            <a:alphaModFix/>
          </a:blip>
          <a:stretch>
            <a:fillRect/>
          </a:stretch>
        </p:blipFill>
        <p:spPr>
          <a:xfrm rot="10800000">
            <a:off x="2416250" y="1867400"/>
            <a:ext cx="539075" cy="348300"/>
          </a:xfrm>
          <a:prstGeom prst="rect">
            <a:avLst/>
          </a:prstGeom>
          <a:noFill/>
          <a:ln>
            <a:noFill/>
          </a:ln>
        </p:spPr>
      </p:pic>
      <p:sp>
        <p:nvSpPr>
          <p:cNvPr id="413" name="Google Shape;413;p41"/>
          <p:cNvSpPr txBox="1"/>
          <p:nvPr/>
        </p:nvSpPr>
        <p:spPr>
          <a:xfrm>
            <a:off x="1720850" y="267965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Start </a:t>
            </a:r>
            <a:endParaRPr>
              <a:solidFill>
                <a:schemeClr val="lt1"/>
              </a:solidFill>
              <a:latin typeface="Lexend"/>
              <a:ea typeface="Lexend"/>
              <a:cs typeface="Lexend"/>
              <a:sym typeface="Lexend"/>
            </a:endParaRPr>
          </a:p>
        </p:txBody>
      </p:sp>
      <p:sp>
        <p:nvSpPr>
          <p:cNvPr id="414" name="Google Shape;414;p41"/>
          <p:cNvSpPr txBox="1"/>
          <p:nvPr/>
        </p:nvSpPr>
        <p:spPr>
          <a:xfrm>
            <a:off x="3145850" y="235260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tool 2 </a:t>
            </a:r>
            <a:endParaRPr>
              <a:solidFill>
                <a:schemeClr val="lt1"/>
              </a:solidFill>
              <a:latin typeface="Lexend"/>
              <a:ea typeface="Lexend"/>
              <a:cs typeface="Lexend"/>
              <a:sym typeface="Lexend"/>
            </a:endParaRPr>
          </a:p>
        </p:txBody>
      </p:sp>
      <p:sp>
        <p:nvSpPr>
          <p:cNvPr id="415" name="Google Shape;415;p41"/>
          <p:cNvSpPr/>
          <p:nvPr/>
        </p:nvSpPr>
        <p:spPr>
          <a:xfrm>
            <a:off x="3222050" y="2679650"/>
            <a:ext cx="430800" cy="4002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16" name="Google Shape;416;p41"/>
          <p:cNvPicPr preferRelativeResize="0"/>
          <p:nvPr/>
        </p:nvPicPr>
        <p:blipFill>
          <a:blip r:embed="rId3">
            <a:alphaModFix/>
          </a:blip>
          <a:stretch>
            <a:fillRect/>
          </a:stretch>
        </p:blipFill>
        <p:spPr>
          <a:xfrm rot="10800000">
            <a:off x="3863175" y="2705600"/>
            <a:ext cx="539075" cy="348300"/>
          </a:xfrm>
          <a:prstGeom prst="rect">
            <a:avLst/>
          </a:prstGeom>
          <a:noFill/>
          <a:ln>
            <a:noFill/>
          </a:ln>
        </p:spPr>
      </p:pic>
      <p:sp>
        <p:nvSpPr>
          <p:cNvPr id="417" name="Google Shape;417;p41"/>
          <p:cNvSpPr txBox="1"/>
          <p:nvPr/>
        </p:nvSpPr>
        <p:spPr>
          <a:xfrm>
            <a:off x="4686875" y="267965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End </a:t>
            </a:r>
            <a:endParaRPr>
              <a:solidFill>
                <a:schemeClr val="lt1"/>
              </a:solidFill>
              <a:latin typeface="Lexend"/>
              <a:ea typeface="Lexend"/>
              <a:cs typeface="Lexend"/>
              <a:sym typeface="Lexend"/>
            </a:endParaRPr>
          </a:p>
        </p:txBody>
      </p:sp>
      <p:pic>
        <p:nvPicPr>
          <p:cNvPr id="418" name="Google Shape;418;p41"/>
          <p:cNvPicPr preferRelativeResize="0"/>
          <p:nvPr/>
        </p:nvPicPr>
        <p:blipFill>
          <a:blip r:embed="rId3">
            <a:alphaModFix/>
          </a:blip>
          <a:stretch>
            <a:fillRect/>
          </a:stretch>
        </p:blipFill>
        <p:spPr>
          <a:xfrm rot="10800000">
            <a:off x="2416250" y="2705600"/>
            <a:ext cx="539075" cy="348300"/>
          </a:xfrm>
          <a:prstGeom prst="rect">
            <a:avLst/>
          </a:prstGeom>
          <a:noFill/>
          <a:ln>
            <a:noFill/>
          </a:ln>
        </p:spPr>
      </p:pic>
      <p:sp>
        <p:nvSpPr>
          <p:cNvPr id="419" name="Google Shape;419;p41"/>
          <p:cNvSpPr txBox="1"/>
          <p:nvPr/>
        </p:nvSpPr>
        <p:spPr>
          <a:xfrm>
            <a:off x="1797050" y="351785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Start </a:t>
            </a:r>
            <a:endParaRPr>
              <a:solidFill>
                <a:schemeClr val="lt1"/>
              </a:solidFill>
              <a:latin typeface="Lexend"/>
              <a:ea typeface="Lexend"/>
              <a:cs typeface="Lexend"/>
              <a:sym typeface="Lexend"/>
            </a:endParaRPr>
          </a:p>
        </p:txBody>
      </p:sp>
      <p:sp>
        <p:nvSpPr>
          <p:cNvPr id="420" name="Google Shape;420;p41"/>
          <p:cNvSpPr txBox="1"/>
          <p:nvPr/>
        </p:nvSpPr>
        <p:spPr>
          <a:xfrm>
            <a:off x="4593650" y="319080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tool 2 </a:t>
            </a:r>
            <a:endParaRPr>
              <a:solidFill>
                <a:schemeClr val="lt1"/>
              </a:solidFill>
              <a:latin typeface="Lexend"/>
              <a:ea typeface="Lexend"/>
              <a:cs typeface="Lexend"/>
              <a:sym typeface="Lexend"/>
            </a:endParaRPr>
          </a:p>
        </p:txBody>
      </p:sp>
      <p:sp>
        <p:nvSpPr>
          <p:cNvPr id="421" name="Google Shape;421;p41"/>
          <p:cNvSpPr/>
          <p:nvPr/>
        </p:nvSpPr>
        <p:spPr>
          <a:xfrm>
            <a:off x="4669850" y="3517850"/>
            <a:ext cx="430800" cy="4002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22" name="Google Shape;422;p41"/>
          <p:cNvPicPr preferRelativeResize="0"/>
          <p:nvPr/>
        </p:nvPicPr>
        <p:blipFill>
          <a:blip r:embed="rId3">
            <a:alphaModFix/>
          </a:blip>
          <a:stretch>
            <a:fillRect/>
          </a:stretch>
        </p:blipFill>
        <p:spPr>
          <a:xfrm rot="10800000">
            <a:off x="5310975" y="3543800"/>
            <a:ext cx="539075" cy="348300"/>
          </a:xfrm>
          <a:prstGeom prst="rect">
            <a:avLst/>
          </a:prstGeom>
          <a:noFill/>
          <a:ln>
            <a:noFill/>
          </a:ln>
        </p:spPr>
      </p:pic>
      <p:sp>
        <p:nvSpPr>
          <p:cNvPr id="423" name="Google Shape;423;p41"/>
          <p:cNvSpPr txBox="1"/>
          <p:nvPr/>
        </p:nvSpPr>
        <p:spPr>
          <a:xfrm>
            <a:off x="6134675" y="351785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End </a:t>
            </a:r>
            <a:endParaRPr>
              <a:solidFill>
                <a:schemeClr val="lt1"/>
              </a:solidFill>
              <a:latin typeface="Lexend"/>
              <a:ea typeface="Lexend"/>
              <a:cs typeface="Lexend"/>
              <a:sym typeface="Lexend"/>
            </a:endParaRPr>
          </a:p>
        </p:txBody>
      </p:sp>
      <p:pic>
        <p:nvPicPr>
          <p:cNvPr id="424" name="Google Shape;424;p41"/>
          <p:cNvPicPr preferRelativeResize="0"/>
          <p:nvPr/>
        </p:nvPicPr>
        <p:blipFill>
          <a:blip r:embed="rId3">
            <a:alphaModFix/>
          </a:blip>
          <a:stretch>
            <a:fillRect/>
          </a:stretch>
        </p:blipFill>
        <p:spPr>
          <a:xfrm rot="10800000">
            <a:off x="2492450" y="3543800"/>
            <a:ext cx="539075" cy="348300"/>
          </a:xfrm>
          <a:prstGeom prst="rect">
            <a:avLst/>
          </a:prstGeom>
          <a:noFill/>
          <a:ln>
            <a:noFill/>
          </a:ln>
        </p:spPr>
      </p:pic>
      <p:sp>
        <p:nvSpPr>
          <p:cNvPr id="425" name="Google Shape;425;p41"/>
          <p:cNvSpPr txBox="1"/>
          <p:nvPr/>
        </p:nvSpPr>
        <p:spPr>
          <a:xfrm>
            <a:off x="3145850" y="319080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tool 1 </a:t>
            </a:r>
            <a:endParaRPr>
              <a:solidFill>
                <a:schemeClr val="lt1"/>
              </a:solidFill>
              <a:latin typeface="Lexend"/>
              <a:ea typeface="Lexend"/>
              <a:cs typeface="Lexend"/>
              <a:sym typeface="Lexend"/>
            </a:endParaRPr>
          </a:p>
        </p:txBody>
      </p:sp>
      <p:sp>
        <p:nvSpPr>
          <p:cNvPr id="426" name="Google Shape;426;p41"/>
          <p:cNvSpPr/>
          <p:nvPr/>
        </p:nvSpPr>
        <p:spPr>
          <a:xfrm>
            <a:off x="3222050" y="3517850"/>
            <a:ext cx="430800" cy="400200"/>
          </a:xfrm>
          <a:prstGeom prst="ellipse">
            <a:avLst/>
          </a:prstGeom>
          <a:solidFill>
            <a:srgbClr val="FFF1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27" name="Google Shape;427;p41"/>
          <p:cNvPicPr preferRelativeResize="0"/>
          <p:nvPr/>
        </p:nvPicPr>
        <p:blipFill>
          <a:blip r:embed="rId3">
            <a:alphaModFix/>
          </a:blip>
          <a:stretch>
            <a:fillRect/>
          </a:stretch>
        </p:blipFill>
        <p:spPr>
          <a:xfrm rot="10800000">
            <a:off x="3863175" y="3543800"/>
            <a:ext cx="539075" cy="348300"/>
          </a:xfrm>
          <a:prstGeom prst="rect">
            <a:avLst/>
          </a:prstGeom>
          <a:noFill/>
          <a:ln>
            <a:noFill/>
          </a:ln>
        </p:spPr>
      </p:pic>
      <p:sp>
        <p:nvSpPr>
          <p:cNvPr id="428" name="Google Shape;428;p41"/>
          <p:cNvSpPr txBox="1"/>
          <p:nvPr/>
        </p:nvSpPr>
        <p:spPr>
          <a:xfrm>
            <a:off x="1797050" y="443225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Start </a:t>
            </a:r>
            <a:endParaRPr>
              <a:solidFill>
                <a:schemeClr val="lt1"/>
              </a:solidFill>
              <a:latin typeface="Lexend"/>
              <a:ea typeface="Lexend"/>
              <a:cs typeface="Lexend"/>
              <a:sym typeface="Lexend"/>
            </a:endParaRPr>
          </a:p>
        </p:txBody>
      </p:sp>
      <p:sp>
        <p:nvSpPr>
          <p:cNvPr id="429" name="Google Shape;429;p41"/>
          <p:cNvSpPr txBox="1"/>
          <p:nvPr/>
        </p:nvSpPr>
        <p:spPr>
          <a:xfrm>
            <a:off x="4593650" y="410520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tool 1</a:t>
            </a:r>
            <a:endParaRPr>
              <a:solidFill>
                <a:schemeClr val="lt1"/>
              </a:solidFill>
              <a:latin typeface="Lexend"/>
              <a:ea typeface="Lexend"/>
              <a:cs typeface="Lexend"/>
              <a:sym typeface="Lexend"/>
            </a:endParaRPr>
          </a:p>
        </p:txBody>
      </p:sp>
      <p:sp>
        <p:nvSpPr>
          <p:cNvPr id="430" name="Google Shape;430;p41"/>
          <p:cNvSpPr/>
          <p:nvPr/>
        </p:nvSpPr>
        <p:spPr>
          <a:xfrm>
            <a:off x="3231950" y="4463950"/>
            <a:ext cx="430800" cy="4002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31" name="Google Shape;431;p41"/>
          <p:cNvPicPr preferRelativeResize="0"/>
          <p:nvPr/>
        </p:nvPicPr>
        <p:blipFill>
          <a:blip r:embed="rId3">
            <a:alphaModFix/>
          </a:blip>
          <a:stretch>
            <a:fillRect/>
          </a:stretch>
        </p:blipFill>
        <p:spPr>
          <a:xfrm rot="10800000">
            <a:off x="5310975" y="4458200"/>
            <a:ext cx="539075" cy="348300"/>
          </a:xfrm>
          <a:prstGeom prst="rect">
            <a:avLst/>
          </a:prstGeom>
          <a:noFill/>
          <a:ln>
            <a:noFill/>
          </a:ln>
        </p:spPr>
      </p:pic>
      <p:sp>
        <p:nvSpPr>
          <p:cNvPr id="432" name="Google Shape;432;p41"/>
          <p:cNvSpPr txBox="1"/>
          <p:nvPr/>
        </p:nvSpPr>
        <p:spPr>
          <a:xfrm>
            <a:off x="6134675" y="443225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End </a:t>
            </a:r>
            <a:endParaRPr>
              <a:solidFill>
                <a:schemeClr val="lt1"/>
              </a:solidFill>
              <a:latin typeface="Lexend"/>
              <a:ea typeface="Lexend"/>
              <a:cs typeface="Lexend"/>
              <a:sym typeface="Lexend"/>
            </a:endParaRPr>
          </a:p>
        </p:txBody>
      </p:sp>
      <p:pic>
        <p:nvPicPr>
          <p:cNvPr id="433" name="Google Shape;433;p41"/>
          <p:cNvPicPr preferRelativeResize="0"/>
          <p:nvPr/>
        </p:nvPicPr>
        <p:blipFill>
          <a:blip r:embed="rId3">
            <a:alphaModFix/>
          </a:blip>
          <a:stretch>
            <a:fillRect/>
          </a:stretch>
        </p:blipFill>
        <p:spPr>
          <a:xfrm rot="10800000">
            <a:off x="2492450" y="4458200"/>
            <a:ext cx="539075" cy="348300"/>
          </a:xfrm>
          <a:prstGeom prst="rect">
            <a:avLst/>
          </a:prstGeom>
          <a:noFill/>
          <a:ln>
            <a:noFill/>
          </a:ln>
        </p:spPr>
      </p:pic>
      <p:sp>
        <p:nvSpPr>
          <p:cNvPr id="434" name="Google Shape;434;p41"/>
          <p:cNvSpPr txBox="1"/>
          <p:nvPr/>
        </p:nvSpPr>
        <p:spPr>
          <a:xfrm>
            <a:off x="3145850" y="410520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tool 2 </a:t>
            </a:r>
            <a:endParaRPr>
              <a:solidFill>
                <a:schemeClr val="lt1"/>
              </a:solidFill>
              <a:latin typeface="Lexend"/>
              <a:ea typeface="Lexend"/>
              <a:cs typeface="Lexend"/>
              <a:sym typeface="Lexend"/>
            </a:endParaRPr>
          </a:p>
        </p:txBody>
      </p:sp>
      <p:sp>
        <p:nvSpPr>
          <p:cNvPr id="435" name="Google Shape;435;p41"/>
          <p:cNvSpPr/>
          <p:nvPr/>
        </p:nvSpPr>
        <p:spPr>
          <a:xfrm>
            <a:off x="4641213" y="4463950"/>
            <a:ext cx="430800" cy="400200"/>
          </a:xfrm>
          <a:prstGeom prst="ellipse">
            <a:avLst/>
          </a:prstGeom>
          <a:solidFill>
            <a:srgbClr val="FFF1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36" name="Google Shape;436;p41"/>
          <p:cNvPicPr preferRelativeResize="0"/>
          <p:nvPr/>
        </p:nvPicPr>
        <p:blipFill>
          <a:blip r:embed="rId3">
            <a:alphaModFix/>
          </a:blip>
          <a:stretch>
            <a:fillRect/>
          </a:stretch>
        </p:blipFill>
        <p:spPr>
          <a:xfrm rot="10800000">
            <a:off x="3863175" y="4458200"/>
            <a:ext cx="539075" cy="348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68" name="Shape 68"/>
        <p:cNvGrpSpPr/>
        <p:nvPr/>
      </p:nvGrpSpPr>
      <p:grpSpPr>
        <a:xfrm>
          <a:off x="0" y="0"/>
          <a:ext cx="0" cy="0"/>
          <a:chOff x="0" y="0"/>
          <a:chExt cx="0" cy="0"/>
        </a:xfrm>
      </p:grpSpPr>
      <p:sp>
        <p:nvSpPr>
          <p:cNvPr id="69" name="Google Shape;69;p15"/>
          <p:cNvSpPr txBox="1"/>
          <p:nvPr/>
        </p:nvSpPr>
        <p:spPr>
          <a:xfrm>
            <a:off x="1941750" y="295575"/>
            <a:ext cx="5260500" cy="5694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FFFFF"/>
                </a:solidFill>
                <a:latin typeface="Lexend"/>
                <a:ea typeface="Lexend"/>
                <a:cs typeface="Lexend"/>
                <a:sym typeface="Lexend"/>
              </a:rPr>
              <a:t>Course Overview 💬</a:t>
            </a:r>
            <a:endParaRPr sz="2800">
              <a:solidFill>
                <a:srgbClr val="FFFFFF"/>
              </a:solidFill>
              <a:latin typeface="Lexend"/>
              <a:ea typeface="Lexend"/>
              <a:cs typeface="Lexend"/>
              <a:sym typeface="Lexend"/>
            </a:endParaRPr>
          </a:p>
        </p:txBody>
      </p:sp>
      <p:sp>
        <p:nvSpPr>
          <p:cNvPr id="70" name="Google Shape;70;p15"/>
          <p:cNvSpPr txBox="1"/>
          <p:nvPr/>
        </p:nvSpPr>
        <p:spPr>
          <a:xfrm>
            <a:off x="604950" y="19617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a:t>
            </a:r>
            <a:r>
              <a:rPr lang="en" sz="1600">
                <a:solidFill>
                  <a:srgbClr val="FFFFFF"/>
                </a:solidFill>
                <a:latin typeface="Lexend"/>
                <a:ea typeface="Lexend"/>
                <a:cs typeface="Lexend"/>
                <a:sym typeface="Lexend"/>
              </a:rPr>
              <a:t> Understanding Agents &amp; Tools</a:t>
            </a:r>
            <a:endParaRPr sz="1600">
              <a:solidFill>
                <a:srgbClr val="FFFFFF"/>
              </a:solidFill>
              <a:latin typeface="Lexend"/>
              <a:ea typeface="Lexend"/>
              <a:cs typeface="Lexend"/>
              <a:sym typeface="Lexend"/>
            </a:endParaRPr>
          </a:p>
        </p:txBody>
      </p:sp>
      <p:sp>
        <p:nvSpPr>
          <p:cNvPr id="71" name="Google Shape;71;p15"/>
          <p:cNvSpPr txBox="1"/>
          <p:nvPr/>
        </p:nvSpPr>
        <p:spPr>
          <a:xfrm>
            <a:off x="604950" y="24189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3</a:t>
            </a:r>
            <a:r>
              <a:rPr lang="en" sz="1600">
                <a:solidFill>
                  <a:srgbClr val="FFFFFF"/>
                </a:solidFill>
                <a:latin typeface="Lexend"/>
                <a:ea typeface="Lexend"/>
                <a:cs typeface="Lexend"/>
                <a:sym typeface="Lexend"/>
              </a:rPr>
              <a:t>. Building Agents &amp; Tools from Scratch </a:t>
            </a:r>
            <a:endParaRPr sz="1600">
              <a:solidFill>
                <a:srgbClr val="FFFFFF"/>
              </a:solidFill>
              <a:latin typeface="Lexend"/>
              <a:ea typeface="Lexend"/>
              <a:cs typeface="Lexend"/>
              <a:sym typeface="Lexend"/>
            </a:endParaRPr>
          </a:p>
        </p:txBody>
      </p:sp>
      <p:sp>
        <p:nvSpPr>
          <p:cNvPr id="72" name="Google Shape;72;p15"/>
          <p:cNvSpPr txBox="1"/>
          <p:nvPr/>
        </p:nvSpPr>
        <p:spPr>
          <a:xfrm>
            <a:off x="604950" y="28761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4</a:t>
            </a:r>
            <a:r>
              <a:rPr lang="en" sz="1600">
                <a:solidFill>
                  <a:srgbClr val="FFFFFF"/>
                </a:solidFill>
                <a:latin typeface="Lexend"/>
                <a:ea typeface="Lexend"/>
                <a:cs typeface="Lexend"/>
                <a:sym typeface="Lexend"/>
              </a:rPr>
              <a:t>. Building Agents From pre-defined LangChain classes</a:t>
            </a:r>
            <a:endParaRPr sz="1600">
              <a:solidFill>
                <a:srgbClr val="FFFFFF"/>
              </a:solidFill>
              <a:latin typeface="Lexend"/>
              <a:ea typeface="Lexend"/>
              <a:cs typeface="Lexend"/>
              <a:sym typeface="Lexend"/>
            </a:endParaRPr>
          </a:p>
        </p:txBody>
      </p:sp>
      <p:sp>
        <p:nvSpPr>
          <p:cNvPr id="73" name="Google Shape;73;p15"/>
          <p:cNvSpPr txBox="1"/>
          <p:nvPr/>
        </p:nvSpPr>
        <p:spPr>
          <a:xfrm>
            <a:off x="604950" y="1275925"/>
            <a:ext cx="8260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a:t>
            </a:r>
            <a:r>
              <a:rPr lang="en" sz="1600">
                <a:solidFill>
                  <a:srgbClr val="FFFFFF"/>
                </a:solidFill>
                <a:latin typeface="Lexend"/>
                <a:ea typeface="Lexend"/>
                <a:cs typeface="Lexend"/>
                <a:sym typeface="Lexend"/>
              </a:rPr>
              <a:t>. Levels of Autonomy in LLM applications (Code -&gt; LLM Call -&gt; Chain -&gt; Router -&gt; Agent)</a:t>
            </a:r>
            <a:endParaRPr sz="13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440" name="Shape 440"/>
        <p:cNvGrpSpPr/>
        <p:nvPr/>
      </p:nvGrpSpPr>
      <p:grpSpPr>
        <a:xfrm>
          <a:off x="0" y="0"/>
          <a:ext cx="0" cy="0"/>
          <a:chOff x="0" y="0"/>
          <a:chExt cx="0" cy="0"/>
        </a:xfrm>
      </p:grpSpPr>
      <p:sp>
        <p:nvSpPr>
          <p:cNvPr id="441" name="Google Shape;441;p42"/>
          <p:cNvSpPr txBox="1"/>
          <p:nvPr/>
        </p:nvSpPr>
        <p:spPr>
          <a:xfrm>
            <a:off x="1280250" y="339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Agents </a:t>
            </a:r>
            <a:endParaRPr sz="1800">
              <a:solidFill>
                <a:srgbClr val="FFFFFF"/>
              </a:solidFill>
              <a:latin typeface="Lexend"/>
              <a:ea typeface="Lexend"/>
              <a:cs typeface="Lexend"/>
              <a:sym typeface="Lexend"/>
            </a:endParaRPr>
          </a:p>
        </p:txBody>
      </p:sp>
      <p:sp>
        <p:nvSpPr>
          <p:cNvPr id="442" name="Google Shape;442;p42"/>
          <p:cNvSpPr txBox="1"/>
          <p:nvPr/>
        </p:nvSpPr>
        <p:spPr>
          <a:xfrm>
            <a:off x="366475" y="11054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But high flexibility can also mean less reliability</a:t>
            </a:r>
            <a:endParaRPr sz="1600">
              <a:solidFill>
                <a:srgbClr val="FFFFFF"/>
              </a:solidFill>
              <a:latin typeface="Lexend"/>
              <a:ea typeface="Lexend"/>
              <a:cs typeface="Lexend"/>
              <a:sym typeface="Lexend"/>
            </a:endParaRPr>
          </a:p>
        </p:txBody>
      </p:sp>
      <p:sp>
        <p:nvSpPr>
          <p:cNvPr id="443" name="Google Shape;443;p42"/>
          <p:cNvSpPr txBox="1"/>
          <p:nvPr/>
        </p:nvSpPr>
        <p:spPr>
          <a:xfrm>
            <a:off x="290275" y="2021875"/>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Start </a:t>
            </a:r>
            <a:endParaRPr>
              <a:solidFill>
                <a:schemeClr val="lt1"/>
              </a:solidFill>
              <a:latin typeface="Lexend"/>
              <a:ea typeface="Lexend"/>
              <a:cs typeface="Lexend"/>
              <a:sym typeface="Lexend"/>
            </a:endParaRPr>
          </a:p>
        </p:txBody>
      </p:sp>
      <p:sp>
        <p:nvSpPr>
          <p:cNvPr id="444" name="Google Shape;444;p42"/>
          <p:cNvSpPr txBox="1"/>
          <p:nvPr/>
        </p:nvSpPr>
        <p:spPr>
          <a:xfrm>
            <a:off x="3086875" y="1694825"/>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tool 1 </a:t>
            </a:r>
            <a:endParaRPr>
              <a:solidFill>
                <a:schemeClr val="lt1"/>
              </a:solidFill>
              <a:latin typeface="Lexend"/>
              <a:ea typeface="Lexend"/>
              <a:cs typeface="Lexend"/>
              <a:sym typeface="Lexend"/>
            </a:endParaRPr>
          </a:p>
        </p:txBody>
      </p:sp>
      <p:sp>
        <p:nvSpPr>
          <p:cNvPr id="445" name="Google Shape;445;p42"/>
          <p:cNvSpPr/>
          <p:nvPr/>
        </p:nvSpPr>
        <p:spPr>
          <a:xfrm>
            <a:off x="1725175" y="2053575"/>
            <a:ext cx="430800" cy="4002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46" name="Google Shape;446;p42"/>
          <p:cNvPicPr preferRelativeResize="0"/>
          <p:nvPr/>
        </p:nvPicPr>
        <p:blipFill>
          <a:blip r:embed="rId3">
            <a:alphaModFix/>
          </a:blip>
          <a:stretch>
            <a:fillRect/>
          </a:stretch>
        </p:blipFill>
        <p:spPr>
          <a:xfrm rot="10800000">
            <a:off x="985675" y="2047825"/>
            <a:ext cx="539075" cy="348300"/>
          </a:xfrm>
          <a:prstGeom prst="rect">
            <a:avLst/>
          </a:prstGeom>
          <a:noFill/>
          <a:ln>
            <a:noFill/>
          </a:ln>
        </p:spPr>
      </p:pic>
      <p:sp>
        <p:nvSpPr>
          <p:cNvPr id="447" name="Google Shape;447;p42"/>
          <p:cNvSpPr txBox="1"/>
          <p:nvPr/>
        </p:nvSpPr>
        <p:spPr>
          <a:xfrm>
            <a:off x="1639075" y="1694825"/>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tool 1 </a:t>
            </a:r>
            <a:endParaRPr>
              <a:solidFill>
                <a:schemeClr val="lt1"/>
              </a:solidFill>
              <a:latin typeface="Lexend"/>
              <a:ea typeface="Lexend"/>
              <a:cs typeface="Lexend"/>
              <a:sym typeface="Lexend"/>
            </a:endParaRPr>
          </a:p>
        </p:txBody>
      </p:sp>
      <p:pic>
        <p:nvPicPr>
          <p:cNvPr id="448" name="Google Shape;448;p42"/>
          <p:cNvPicPr preferRelativeResize="0"/>
          <p:nvPr/>
        </p:nvPicPr>
        <p:blipFill>
          <a:blip r:embed="rId3">
            <a:alphaModFix/>
          </a:blip>
          <a:stretch>
            <a:fillRect/>
          </a:stretch>
        </p:blipFill>
        <p:spPr>
          <a:xfrm rot="10800000">
            <a:off x="2356400" y="2047825"/>
            <a:ext cx="539075" cy="348300"/>
          </a:xfrm>
          <a:prstGeom prst="rect">
            <a:avLst/>
          </a:prstGeom>
          <a:noFill/>
          <a:ln>
            <a:noFill/>
          </a:ln>
        </p:spPr>
      </p:pic>
      <p:sp>
        <p:nvSpPr>
          <p:cNvPr id="449" name="Google Shape;449;p42"/>
          <p:cNvSpPr/>
          <p:nvPr/>
        </p:nvSpPr>
        <p:spPr>
          <a:xfrm>
            <a:off x="3176538" y="2053575"/>
            <a:ext cx="430800" cy="4002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0" name="Google Shape;450;p42"/>
          <p:cNvSpPr txBox="1"/>
          <p:nvPr/>
        </p:nvSpPr>
        <p:spPr>
          <a:xfrm>
            <a:off x="5982475" y="1694825"/>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tool 1 </a:t>
            </a:r>
            <a:endParaRPr>
              <a:solidFill>
                <a:schemeClr val="lt1"/>
              </a:solidFill>
              <a:latin typeface="Lexend"/>
              <a:ea typeface="Lexend"/>
              <a:cs typeface="Lexend"/>
              <a:sym typeface="Lexend"/>
            </a:endParaRPr>
          </a:p>
        </p:txBody>
      </p:sp>
      <p:sp>
        <p:nvSpPr>
          <p:cNvPr id="451" name="Google Shape;451;p42"/>
          <p:cNvSpPr/>
          <p:nvPr/>
        </p:nvSpPr>
        <p:spPr>
          <a:xfrm>
            <a:off x="4620775" y="2053575"/>
            <a:ext cx="430800" cy="4002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2" name="Google Shape;452;p42"/>
          <p:cNvSpPr txBox="1"/>
          <p:nvPr/>
        </p:nvSpPr>
        <p:spPr>
          <a:xfrm>
            <a:off x="4534675" y="1694825"/>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tool 1 </a:t>
            </a:r>
            <a:endParaRPr>
              <a:solidFill>
                <a:schemeClr val="lt1"/>
              </a:solidFill>
              <a:latin typeface="Lexend"/>
              <a:ea typeface="Lexend"/>
              <a:cs typeface="Lexend"/>
              <a:sym typeface="Lexend"/>
            </a:endParaRPr>
          </a:p>
        </p:txBody>
      </p:sp>
      <p:pic>
        <p:nvPicPr>
          <p:cNvPr id="453" name="Google Shape;453;p42"/>
          <p:cNvPicPr preferRelativeResize="0"/>
          <p:nvPr/>
        </p:nvPicPr>
        <p:blipFill>
          <a:blip r:embed="rId3">
            <a:alphaModFix/>
          </a:blip>
          <a:stretch>
            <a:fillRect/>
          </a:stretch>
        </p:blipFill>
        <p:spPr>
          <a:xfrm rot="10800000">
            <a:off x="5252000" y="2047825"/>
            <a:ext cx="539075" cy="348300"/>
          </a:xfrm>
          <a:prstGeom prst="rect">
            <a:avLst/>
          </a:prstGeom>
          <a:noFill/>
          <a:ln>
            <a:noFill/>
          </a:ln>
        </p:spPr>
      </p:pic>
      <p:sp>
        <p:nvSpPr>
          <p:cNvPr id="454" name="Google Shape;454;p42"/>
          <p:cNvSpPr/>
          <p:nvPr/>
        </p:nvSpPr>
        <p:spPr>
          <a:xfrm>
            <a:off x="6072138" y="2053575"/>
            <a:ext cx="430800" cy="4002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55" name="Google Shape;455;p42"/>
          <p:cNvPicPr preferRelativeResize="0"/>
          <p:nvPr/>
        </p:nvPicPr>
        <p:blipFill>
          <a:blip r:embed="rId3">
            <a:alphaModFix/>
          </a:blip>
          <a:stretch>
            <a:fillRect/>
          </a:stretch>
        </p:blipFill>
        <p:spPr>
          <a:xfrm rot="10800000">
            <a:off x="3801475" y="2047825"/>
            <a:ext cx="539075" cy="348300"/>
          </a:xfrm>
          <a:prstGeom prst="rect">
            <a:avLst/>
          </a:prstGeom>
          <a:noFill/>
          <a:ln>
            <a:noFill/>
          </a:ln>
        </p:spPr>
      </p:pic>
      <p:pic>
        <p:nvPicPr>
          <p:cNvPr id="456" name="Google Shape;456;p42"/>
          <p:cNvPicPr preferRelativeResize="0"/>
          <p:nvPr/>
        </p:nvPicPr>
        <p:blipFill>
          <a:blip r:embed="rId3">
            <a:alphaModFix/>
          </a:blip>
          <a:stretch>
            <a:fillRect/>
          </a:stretch>
        </p:blipFill>
        <p:spPr>
          <a:xfrm rot="10800000">
            <a:off x="6784025" y="2047825"/>
            <a:ext cx="539075" cy="348300"/>
          </a:xfrm>
          <a:prstGeom prst="rect">
            <a:avLst/>
          </a:prstGeom>
          <a:noFill/>
          <a:ln>
            <a:noFill/>
          </a:ln>
        </p:spPr>
      </p:pic>
      <p:pic>
        <p:nvPicPr>
          <p:cNvPr id="457" name="Google Shape;457;p42"/>
          <p:cNvPicPr preferRelativeResize="0"/>
          <p:nvPr/>
        </p:nvPicPr>
        <p:blipFill>
          <a:blip r:embed="rId4">
            <a:alphaModFix/>
          </a:blip>
          <a:stretch>
            <a:fillRect/>
          </a:stretch>
        </p:blipFill>
        <p:spPr>
          <a:xfrm>
            <a:off x="8376200" y="1898348"/>
            <a:ext cx="647250" cy="647250"/>
          </a:xfrm>
          <a:prstGeom prst="rect">
            <a:avLst/>
          </a:prstGeom>
          <a:noFill/>
          <a:ln>
            <a:noFill/>
          </a:ln>
        </p:spPr>
      </p:pic>
      <p:pic>
        <p:nvPicPr>
          <p:cNvPr id="458" name="Google Shape;458;p42"/>
          <p:cNvPicPr preferRelativeResize="0"/>
          <p:nvPr/>
        </p:nvPicPr>
        <p:blipFill>
          <a:blip r:embed="rId5">
            <a:alphaModFix/>
          </a:blip>
          <a:stretch>
            <a:fillRect/>
          </a:stretch>
        </p:blipFill>
        <p:spPr>
          <a:xfrm>
            <a:off x="7618213" y="1952437"/>
            <a:ext cx="539075" cy="539075"/>
          </a:xfrm>
          <a:prstGeom prst="rect">
            <a:avLst/>
          </a:prstGeom>
          <a:noFill/>
          <a:ln>
            <a:noFill/>
          </a:ln>
        </p:spPr>
      </p:pic>
      <p:sp>
        <p:nvSpPr>
          <p:cNvPr id="459" name="Google Shape;459;p42"/>
          <p:cNvSpPr txBox="1"/>
          <p:nvPr/>
        </p:nvSpPr>
        <p:spPr>
          <a:xfrm>
            <a:off x="442675" y="28580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Infinite Loop causes: </a:t>
            </a:r>
            <a:endParaRPr sz="1600" u="sng">
              <a:solidFill>
                <a:srgbClr val="FFFFFF"/>
              </a:solidFill>
              <a:latin typeface="Lexend"/>
              <a:ea typeface="Lexend"/>
              <a:cs typeface="Lexend"/>
              <a:sym typeface="Lexend"/>
            </a:endParaRPr>
          </a:p>
        </p:txBody>
      </p:sp>
      <p:sp>
        <p:nvSpPr>
          <p:cNvPr id="460" name="Google Shape;460;p42"/>
          <p:cNvSpPr txBox="1"/>
          <p:nvPr/>
        </p:nvSpPr>
        <p:spPr>
          <a:xfrm>
            <a:off x="442675" y="32390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 We did not define the tools correctly </a:t>
            </a:r>
            <a:endParaRPr sz="1600">
              <a:solidFill>
                <a:srgbClr val="FFFFFF"/>
              </a:solidFill>
              <a:latin typeface="Lexend"/>
              <a:ea typeface="Lexend"/>
              <a:cs typeface="Lexend"/>
              <a:sym typeface="Lexend"/>
            </a:endParaRPr>
          </a:p>
        </p:txBody>
      </p:sp>
      <p:sp>
        <p:nvSpPr>
          <p:cNvPr id="461" name="Google Shape;461;p42"/>
          <p:cNvSpPr txBox="1"/>
          <p:nvPr/>
        </p:nvSpPr>
        <p:spPr>
          <a:xfrm>
            <a:off x="442675" y="35438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 The LLM is not capable enough</a:t>
            </a:r>
            <a:endParaRPr sz="1600">
              <a:solidFill>
                <a:srgbClr val="FFFFFF"/>
              </a:solidFill>
              <a:latin typeface="Lexend"/>
              <a:ea typeface="Lexend"/>
              <a:cs typeface="Lexend"/>
              <a:sym typeface="Lexend"/>
            </a:endParaRPr>
          </a:p>
        </p:txBody>
      </p:sp>
      <p:sp>
        <p:nvSpPr>
          <p:cNvPr id="462" name="Google Shape;462;p42"/>
          <p:cNvSpPr txBox="1"/>
          <p:nvPr/>
        </p:nvSpPr>
        <p:spPr>
          <a:xfrm>
            <a:off x="442675" y="38486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3</a:t>
            </a:r>
            <a:r>
              <a:rPr lang="en" sz="1600">
                <a:solidFill>
                  <a:srgbClr val="FFFFFF"/>
                </a:solidFill>
                <a:latin typeface="Lexend"/>
                <a:ea typeface="Lexend"/>
                <a:cs typeface="Lexend"/>
                <a:sym typeface="Lexend"/>
              </a:rPr>
              <a:t>. The prompting doesn't define a clear end condition</a:t>
            </a:r>
            <a:endParaRPr sz="1600">
              <a:solidFill>
                <a:srgbClr val="FFFFFF"/>
              </a:solidFill>
              <a:latin typeface="Lexend"/>
              <a:ea typeface="Lexend"/>
              <a:cs typeface="Lexend"/>
              <a:sym typeface="Lexe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466" name="Shape 466"/>
        <p:cNvGrpSpPr/>
        <p:nvPr/>
      </p:nvGrpSpPr>
      <p:grpSpPr>
        <a:xfrm>
          <a:off x="0" y="0"/>
          <a:ext cx="0" cy="0"/>
          <a:chOff x="0" y="0"/>
          <a:chExt cx="0" cy="0"/>
        </a:xfrm>
      </p:grpSpPr>
      <p:sp>
        <p:nvSpPr>
          <p:cNvPr id="467" name="Google Shape;467;p43"/>
          <p:cNvSpPr txBox="1"/>
          <p:nvPr/>
        </p:nvSpPr>
        <p:spPr>
          <a:xfrm>
            <a:off x="1280250" y="339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Best Of Both Worlds</a:t>
            </a:r>
            <a:endParaRPr sz="1800">
              <a:solidFill>
                <a:srgbClr val="FFFFFF"/>
              </a:solidFill>
              <a:latin typeface="Lexend"/>
              <a:ea typeface="Lexend"/>
              <a:cs typeface="Lexend"/>
              <a:sym typeface="Lexend"/>
            </a:endParaRPr>
          </a:p>
        </p:txBody>
      </p:sp>
      <p:sp>
        <p:nvSpPr>
          <p:cNvPr id="468" name="Google Shape;468;p43"/>
          <p:cNvSpPr txBox="1"/>
          <p:nvPr/>
        </p:nvSpPr>
        <p:spPr>
          <a:xfrm>
            <a:off x="1442600" y="1128613"/>
            <a:ext cx="91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Chain</a:t>
            </a:r>
            <a:endParaRPr sz="1600">
              <a:solidFill>
                <a:srgbClr val="FFFFFF"/>
              </a:solidFill>
              <a:latin typeface="Lexend"/>
              <a:ea typeface="Lexend"/>
              <a:cs typeface="Lexend"/>
              <a:sym typeface="Lexend"/>
            </a:endParaRPr>
          </a:p>
        </p:txBody>
      </p:sp>
      <p:sp>
        <p:nvSpPr>
          <p:cNvPr id="469" name="Google Shape;469;p43"/>
          <p:cNvSpPr txBox="1"/>
          <p:nvPr/>
        </p:nvSpPr>
        <p:spPr>
          <a:xfrm>
            <a:off x="281286" y="2898186"/>
            <a:ext cx="101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exend"/>
                <a:ea typeface="Lexend"/>
                <a:cs typeface="Lexend"/>
                <a:sym typeface="Lexend"/>
              </a:rPr>
              <a:t>Start </a:t>
            </a:r>
            <a:endParaRPr sz="1100">
              <a:solidFill>
                <a:schemeClr val="lt1"/>
              </a:solidFill>
              <a:latin typeface="Lexend"/>
              <a:ea typeface="Lexend"/>
              <a:cs typeface="Lexend"/>
              <a:sym typeface="Lexend"/>
            </a:endParaRPr>
          </a:p>
        </p:txBody>
      </p:sp>
      <p:sp>
        <p:nvSpPr>
          <p:cNvPr id="470" name="Google Shape;470;p43"/>
          <p:cNvSpPr/>
          <p:nvPr/>
        </p:nvSpPr>
        <p:spPr>
          <a:xfrm>
            <a:off x="1249399" y="2896920"/>
            <a:ext cx="345000" cy="3204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71" name="Google Shape;471;p43"/>
          <p:cNvPicPr preferRelativeResize="0"/>
          <p:nvPr/>
        </p:nvPicPr>
        <p:blipFill>
          <a:blip r:embed="rId3">
            <a:alphaModFix/>
          </a:blip>
          <a:stretch>
            <a:fillRect/>
          </a:stretch>
        </p:blipFill>
        <p:spPr>
          <a:xfrm rot="10800000">
            <a:off x="780927" y="2924709"/>
            <a:ext cx="383427" cy="247727"/>
          </a:xfrm>
          <a:prstGeom prst="rect">
            <a:avLst/>
          </a:prstGeom>
          <a:noFill/>
          <a:ln>
            <a:noFill/>
          </a:ln>
        </p:spPr>
      </p:pic>
      <p:sp>
        <p:nvSpPr>
          <p:cNvPr id="472" name="Google Shape;472;p43"/>
          <p:cNvSpPr txBox="1"/>
          <p:nvPr/>
        </p:nvSpPr>
        <p:spPr>
          <a:xfrm>
            <a:off x="1170174" y="2519153"/>
            <a:ext cx="101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exend"/>
                <a:ea typeface="Lexend"/>
                <a:cs typeface="Lexend"/>
                <a:sym typeface="Lexend"/>
              </a:rPr>
              <a:t>tool 1 </a:t>
            </a:r>
            <a:endParaRPr sz="1100">
              <a:solidFill>
                <a:schemeClr val="lt1"/>
              </a:solidFill>
              <a:latin typeface="Lexend"/>
              <a:ea typeface="Lexend"/>
              <a:cs typeface="Lexend"/>
              <a:sym typeface="Lexend"/>
            </a:endParaRPr>
          </a:p>
        </p:txBody>
      </p:sp>
      <p:sp>
        <p:nvSpPr>
          <p:cNvPr id="473" name="Google Shape;473;p43"/>
          <p:cNvSpPr/>
          <p:nvPr/>
        </p:nvSpPr>
        <p:spPr>
          <a:xfrm>
            <a:off x="2160901" y="2896920"/>
            <a:ext cx="345000" cy="320400"/>
          </a:xfrm>
          <a:prstGeom prst="ellipse">
            <a:avLst/>
          </a:prstGeom>
          <a:solidFill>
            <a:srgbClr val="FFF1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74" name="Google Shape;474;p43"/>
          <p:cNvPicPr preferRelativeResize="0"/>
          <p:nvPr/>
        </p:nvPicPr>
        <p:blipFill>
          <a:blip r:embed="rId3">
            <a:alphaModFix/>
          </a:blip>
          <a:stretch>
            <a:fillRect/>
          </a:stretch>
        </p:blipFill>
        <p:spPr>
          <a:xfrm rot="10800000">
            <a:off x="1692428" y="2924709"/>
            <a:ext cx="383427" cy="247727"/>
          </a:xfrm>
          <a:prstGeom prst="rect">
            <a:avLst/>
          </a:prstGeom>
          <a:noFill/>
          <a:ln>
            <a:noFill/>
          </a:ln>
        </p:spPr>
      </p:pic>
      <p:sp>
        <p:nvSpPr>
          <p:cNvPr id="475" name="Google Shape;475;p43"/>
          <p:cNvSpPr txBox="1"/>
          <p:nvPr/>
        </p:nvSpPr>
        <p:spPr>
          <a:xfrm>
            <a:off x="2151791" y="2519153"/>
            <a:ext cx="101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exend"/>
                <a:ea typeface="Lexend"/>
                <a:cs typeface="Lexend"/>
                <a:sym typeface="Lexend"/>
              </a:rPr>
              <a:t>tool 2 </a:t>
            </a:r>
            <a:endParaRPr sz="1100">
              <a:solidFill>
                <a:schemeClr val="lt1"/>
              </a:solidFill>
              <a:latin typeface="Lexend"/>
              <a:ea typeface="Lexend"/>
              <a:cs typeface="Lexend"/>
              <a:sym typeface="Lexend"/>
            </a:endParaRPr>
          </a:p>
        </p:txBody>
      </p:sp>
      <p:pic>
        <p:nvPicPr>
          <p:cNvPr id="476" name="Google Shape;476;p43"/>
          <p:cNvPicPr preferRelativeResize="0"/>
          <p:nvPr/>
        </p:nvPicPr>
        <p:blipFill>
          <a:blip r:embed="rId3">
            <a:alphaModFix/>
          </a:blip>
          <a:stretch>
            <a:fillRect/>
          </a:stretch>
        </p:blipFill>
        <p:spPr>
          <a:xfrm rot="10800000">
            <a:off x="2603930" y="2924709"/>
            <a:ext cx="383427" cy="247727"/>
          </a:xfrm>
          <a:prstGeom prst="rect">
            <a:avLst/>
          </a:prstGeom>
          <a:noFill/>
          <a:ln>
            <a:noFill/>
          </a:ln>
        </p:spPr>
      </p:pic>
      <p:sp>
        <p:nvSpPr>
          <p:cNvPr id="477" name="Google Shape;477;p43"/>
          <p:cNvSpPr txBox="1"/>
          <p:nvPr/>
        </p:nvSpPr>
        <p:spPr>
          <a:xfrm>
            <a:off x="3063292" y="2869730"/>
            <a:ext cx="101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exend"/>
                <a:ea typeface="Lexend"/>
                <a:cs typeface="Lexend"/>
                <a:sym typeface="Lexend"/>
              </a:rPr>
              <a:t>End</a:t>
            </a:r>
            <a:endParaRPr sz="1100">
              <a:solidFill>
                <a:schemeClr val="lt1"/>
              </a:solidFill>
              <a:latin typeface="Lexend"/>
              <a:ea typeface="Lexend"/>
              <a:cs typeface="Lexend"/>
              <a:sym typeface="Lexend"/>
            </a:endParaRPr>
          </a:p>
        </p:txBody>
      </p:sp>
      <p:sp>
        <p:nvSpPr>
          <p:cNvPr id="478" name="Google Shape;478;p43"/>
          <p:cNvSpPr/>
          <p:nvPr/>
        </p:nvSpPr>
        <p:spPr>
          <a:xfrm>
            <a:off x="177700" y="2427575"/>
            <a:ext cx="3306600" cy="1003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 name="Google Shape;479;p43"/>
          <p:cNvSpPr txBox="1"/>
          <p:nvPr/>
        </p:nvSpPr>
        <p:spPr>
          <a:xfrm>
            <a:off x="7205679" y="1128625"/>
            <a:ext cx="14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React Agent </a:t>
            </a:r>
            <a:endParaRPr>
              <a:solidFill>
                <a:schemeClr val="lt1"/>
              </a:solidFill>
              <a:latin typeface="Lexend"/>
              <a:ea typeface="Lexend"/>
              <a:cs typeface="Lexend"/>
              <a:sym typeface="Lexend"/>
            </a:endParaRPr>
          </a:p>
        </p:txBody>
      </p:sp>
      <p:pic>
        <p:nvPicPr>
          <p:cNvPr id="480" name="Google Shape;480;p43"/>
          <p:cNvPicPr preferRelativeResize="0"/>
          <p:nvPr/>
        </p:nvPicPr>
        <p:blipFill>
          <a:blip r:embed="rId4">
            <a:alphaModFix/>
          </a:blip>
          <a:stretch>
            <a:fillRect/>
          </a:stretch>
        </p:blipFill>
        <p:spPr>
          <a:xfrm>
            <a:off x="7360122" y="1566243"/>
            <a:ext cx="505603" cy="529330"/>
          </a:xfrm>
          <a:prstGeom prst="rect">
            <a:avLst/>
          </a:prstGeom>
          <a:noFill/>
          <a:ln>
            <a:noFill/>
          </a:ln>
        </p:spPr>
      </p:pic>
      <p:pic>
        <p:nvPicPr>
          <p:cNvPr id="481" name="Google Shape;481;p43"/>
          <p:cNvPicPr preferRelativeResize="0"/>
          <p:nvPr/>
        </p:nvPicPr>
        <p:blipFill>
          <a:blip r:embed="rId5">
            <a:alphaModFix/>
          </a:blip>
          <a:stretch>
            <a:fillRect/>
          </a:stretch>
        </p:blipFill>
        <p:spPr>
          <a:xfrm>
            <a:off x="8242395" y="2810416"/>
            <a:ext cx="346276" cy="362525"/>
          </a:xfrm>
          <a:prstGeom prst="rect">
            <a:avLst/>
          </a:prstGeom>
          <a:noFill/>
          <a:ln>
            <a:noFill/>
          </a:ln>
        </p:spPr>
      </p:pic>
      <p:sp>
        <p:nvSpPr>
          <p:cNvPr id="482" name="Google Shape;482;p43"/>
          <p:cNvSpPr txBox="1"/>
          <p:nvPr/>
        </p:nvSpPr>
        <p:spPr>
          <a:xfrm>
            <a:off x="8226159" y="3155802"/>
            <a:ext cx="4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exend"/>
                <a:ea typeface="Lexend"/>
                <a:cs typeface="Lexend"/>
                <a:sym typeface="Lexend"/>
              </a:rPr>
              <a:t>LLM</a:t>
            </a:r>
            <a:endParaRPr sz="1000">
              <a:solidFill>
                <a:schemeClr val="lt1"/>
              </a:solidFill>
              <a:latin typeface="Lexend"/>
              <a:ea typeface="Lexend"/>
              <a:cs typeface="Lexend"/>
              <a:sym typeface="Lexend"/>
            </a:endParaRPr>
          </a:p>
        </p:txBody>
      </p:sp>
      <p:pic>
        <p:nvPicPr>
          <p:cNvPr id="483" name="Google Shape;483;p43"/>
          <p:cNvPicPr preferRelativeResize="0"/>
          <p:nvPr/>
        </p:nvPicPr>
        <p:blipFill>
          <a:blip r:embed="rId6">
            <a:alphaModFix/>
          </a:blip>
          <a:stretch>
            <a:fillRect/>
          </a:stretch>
        </p:blipFill>
        <p:spPr>
          <a:xfrm>
            <a:off x="6633211" y="2799244"/>
            <a:ext cx="387613" cy="405804"/>
          </a:xfrm>
          <a:prstGeom prst="rect">
            <a:avLst/>
          </a:prstGeom>
          <a:noFill/>
          <a:ln>
            <a:noFill/>
          </a:ln>
        </p:spPr>
      </p:pic>
      <p:pic>
        <p:nvPicPr>
          <p:cNvPr id="484" name="Google Shape;484;p43"/>
          <p:cNvPicPr preferRelativeResize="0"/>
          <p:nvPr/>
        </p:nvPicPr>
        <p:blipFill>
          <a:blip r:embed="rId7">
            <a:alphaModFix/>
          </a:blip>
          <a:stretch>
            <a:fillRect/>
          </a:stretch>
        </p:blipFill>
        <p:spPr>
          <a:xfrm>
            <a:off x="6144491" y="2799244"/>
            <a:ext cx="387613" cy="405804"/>
          </a:xfrm>
          <a:prstGeom prst="rect">
            <a:avLst/>
          </a:prstGeom>
          <a:noFill/>
          <a:ln>
            <a:noFill/>
          </a:ln>
        </p:spPr>
      </p:pic>
      <p:pic>
        <p:nvPicPr>
          <p:cNvPr id="485" name="Google Shape;485;p43"/>
          <p:cNvPicPr preferRelativeResize="0"/>
          <p:nvPr/>
        </p:nvPicPr>
        <p:blipFill>
          <a:blip r:embed="rId8">
            <a:alphaModFix/>
          </a:blip>
          <a:stretch>
            <a:fillRect/>
          </a:stretch>
        </p:blipFill>
        <p:spPr>
          <a:xfrm>
            <a:off x="7167166" y="2799244"/>
            <a:ext cx="387613" cy="405804"/>
          </a:xfrm>
          <a:prstGeom prst="rect">
            <a:avLst/>
          </a:prstGeom>
          <a:noFill/>
          <a:ln>
            <a:noFill/>
          </a:ln>
        </p:spPr>
      </p:pic>
      <p:sp>
        <p:nvSpPr>
          <p:cNvPr id="486" name="Google Shape;486;p43"/>
          <p:cNvSpPr txBox="1"/>
          <p:nvPr/>
        </p:nvSpPr>
        <p:spPr>
          <a:xfrm>
            <a:off x="6618115" y="3210108"/>
            <a:ext cx="476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Lexend"/>
                <a:ea typeface="Lexend"/>
                <a:cs typeface="Lexend"/>
                <a:sym typeface="Lexend"/>
              </a:rPr>
              <a:t>Tools</a:t>
            </a:r>
            <a:endParaRPr sz="800">
              <a:solidFill>
                <a:schemeClr val="lt1"/>
              </a:solidFill>
              <a:latin typeface="Lexend"/>
              <a:ea typeface="Lexend"/>
              <a:cs typeface="Lexend"/>
              <a:sym typeface="Lexend"/>
            </a:endParaRPr>
          </a:p>
        </p:txBody>
      </p:sp>
      <p:sp>
        <p:nvSpPr>
          <p:cNvPr id="487" name="Google Shape;487;p43"/>
          <p:cNvSpPr/>
          <p:nvPr/>
        </p:nvSpPr>
        <p:spPr>
          <a:xfrm>
            <a:off x="5912324" y="2667041"/>
            <a:ext cx="1888500" cy="809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8" name="Google Shape;488;p43"/>
          <p:cNvSpPr/>
          <p:nvPr/>
        </p:nvSpPr>
        <p:spPr>
          <a:xfrm>
            <a:off x="8053966" y="2663602"/>
            <a:ext cx="716400" cy="809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89" name="Google Shape;489;p43"/>
          <p:cNvCxnSpPr/>
          <p:nvPr/>
        </p:nvCxnSpPr>
        <p:spPr>
          <a:xfrm>
            <a:off x="7692051" y="2095573"/>
            <a:ext cx="522300" cy="504600"/>
          </a:xfrm>
          <a:prstGeom prst="straightConnector1">
            <a:avLst/>
          </a:prstGeom>
          <a:noFill/>
          <a:ln cap="flat" cmpd="sng" w="19050">
            <a:solidFill>
              <a:schemeClr val="lt1"/>
            </a:solidFill>
            <a:prstDash val="dot"/>
            <a:round/>
            <a:headEnd len="med" w="med" type="stealth"/>
            <a:tailEnd len="med" w="med" type="none"/>
          </a:ln>
        </p:spPr>
      </p:cxnSp>
      <p:cxnSp>
        <p:nvCxnSpPr>
          <p:cNvPr id="490" name="Google Shape;490;p43"/>
          <p:cNvCxnSpPr>
            <a:stCxn id="480" idx="2"/>
          </p:cNvCxnSpPr>
          <p:nvPr/>
        </p:nvCxnSpPr>
        <p:spPr>
          <a:xfrm flipH="1">
            <a:off x="6920523" y="2095572"/>
            <a:ext cx="692400" cy="568200"/>
          </a:xfrm>
          <a:prstGeom prst="straightConnector1">
            <a:avLst/>
          </a:prstGeom>
          <a:noFill/>
          <a:ln cap="flat" cmpd="sng" w="19050">
            <a:solidFill>
              <a:schemeClr val="lt1"/>
            </a:solidFill>
            <a:prstDash val="dot"/>
            <a:round/>
            <a:headEnd len="med" w="med" type="stealth"/>
            <a:tailEnd len="med" w="med" type="none"/>
          </a:ln>
        </p:spPr>
      </p:cxnSp>
      <p:sp>
        <p:nvSpPr>
          <p:cNvPr id="491" name="Google Shape;491;p43"/>
          <p:cNvSpPr txBox="1"/>
          <p:nvPr/>
        </p:nvSpPr>
        <p:spPr>
          <a:xfrm>
            <a:off x="1137800" y="3643225"/>
            <a:ext cx="141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Not Flexible</a:t>
            </a:r>
            <a:endParaRPr sz="1300">
              <a:solidFill>
                <a:srgbClr val="FFFFFF"/>
              </a:solidFill>
              <a:latin typeface="Lexend"/>
              <a:ea typeface="Lexend"/>
              <a:cs typeface="Lexend"/>
              <a:sym typeface="Lexend"/>
            </a:endParaRPr>
          </a:p>
        </p:txBody>
      </p:sp>
      <p:sp>
        <p:nvSpPr>
          <p:cNvPr id="492" name="Google Shape;492;p43"/>
          <p:cNvSpPr txBox="1"/>
          <p:nvPr/>
        </p:nvSpPr>
        <p:spPr>
          <a:xfrm>
            <a:off x="1137800" y="3948025"/>
            <a:ext cx="2041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More Reliable</a:t>
            </a:r>
            <a:endParaRPr sz="1300">
              <a:solidFill>
                <a:srgbClr val="FFFFFF"/>
              </a:solidFill>
              <a:latin typeface="Lexend"/>
              <a:ea typeface="Lexend"/>
              <a:cs typeface="Lexend"/>
              <a:sym typeface="Lexend"/>
            </a:endParaRPr>
          </a:p>
        </p:txBody>
      </p:sp>
      <p:sp>
        <p:nvSpPr>
          <p:cNvPr id="493" name="Google Shape;493;p43"/>
          <p:cNvSpPr txBox="1"/>
          <p:nvPr/>
        </p:nvSpPr>
        <p:spPr>
          <a:xfrm>
            <a:off x="6592025" y="3643225"/>
            <a:ext cx="141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Flexible</a:t>
            </a:r>
            <a:endParaRPr sz="1300">
              <a:solidFill>
                <a:srgbClr val="FFFFFF"/>
              </a:solidFill>
              <a:latin typeface="Lexend"/>
              <a:ea typeface="Lexend"/>
              <a:cs typeface="Lexend"/>
              <a:sym typeface="Lexend"/>
            </a:endParaRPr>
          </a:p>
        </p:txBody>
      </p:sp>
      <p:sp>
        <p:nvSpPr>
          <p:cNvPr id="494" name="Google Shape;494;p43"/>
          <p:cNvSpPr txBox="1"/>
          <p:nvPr/>
        </p:nvSpPr>
        <p:spPr>
          <a:xfrm>
            <a:off x="6592025" y="3948025"/>
            <a:ext cx="2041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Less</a:t>
            </a:r>
            <a:r>
              <a:rPr lang="en" sz="1300">
                <a:solidFill>
                  <a:srgbClr val="FFFFFF"/>
                </a:solidFill>
                <a:latin typeface="Lexend"/>
                <a:ea typeface="Lexend"/>
                <a:cs typeface="Lexend"/>
                <a:sym typeface="Lexend"/>
              </a:rPr>
              <a:t> Reliable</a:t>
            </a:r>
            <a:endParaRPr sz="1300">
              <a:solidFill>
                <a:srgbClr val="FFFFFF"/>
              </a:solidFill>
              <a:latin typeface="Lexend"/>
              <a:ea typeface="Lexend"/>
              <a:cs typeface="Lexend"/>
              <a:sym typeface="Lexend"/>
            </a:endParaRPr>
          </a:p>
        </p:txBody>
      </p:sp>
      <p:pic>
        <p:nvPicPr>
          <p:cNvPr id="495" name="Google Shape;495;p43"/>
          <p:cNvPicPr preferRelativeResize="0"/>
          <p:nvPr/>
        </p:nvPicPr>
        <p:blipFill>
          <a:blip r:embed="rId9">
            <a:alphaModFix/>
          </a:blip>
          <a:stretch>
            <a:fillRect/>
          </a:stretch>
        </p:blipFill>
        <p:spPr>
          <a:xfrm>
            <a:off x="4353213" y="2691601"/>
            <a:ext cx="522300" cy="522300"/>
          </a:xfrm>
          <a:prstGeom prst="rect">
            <a:avLst/>
          </a:prstGeom>
          <a:noFill/>
          <a:ln>
            <a:noFill/>
          </a:ln>
        </p:spPr>
      </p:pic>
      <p:sp>
        <p:nvSpPr>
          <p:cNvPr id="496" name="Google Shape;496;p43"/>
          <p:cNvSpPr txBox="1"/>
          <p:nvPr/>
        </p:nvSpPr>
        <p:spPr>
          <a:xfrm>
            <a:off x="4203075" y="3643225"/>
            <a:ext cx="141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Flexible &amp;</a:t>
            </a:r>
            <a:endParaRPr sz="1300">
              <a:solidFill>
                <a:srgbClr val="FFFFFF"/>
              </a:solidFill>
              <a:latin typeface="Lexend"/>
              <a:ea typeface="Lexend"/>
              <a:cs typeface="Lexend"/>
              <a:sym typeface="Lexend"/>
            </a:endParaRPr>
          </a:p>
        </p:txBody>
      </p:sp>
      <p:sp>
        <p:nvSpPr>
          <p:cNvPr id="497" name="Google Shape;497;p43"/>
          <p:cNvSpPr txBox="1"/>
          <p:nvPr/>
        </p:nvSpPr>
        <p:spPr>
          <a:xfrm>
            <a:off x="4203075" y="3948025"/>
            <a:ext cx="2041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Reliable</a:t>
            </a:r>
            <a:endParaRPr sz="1300">
              <a:solidFill>
                <a:srgbClr val="FFFFFF"/>
              </a:solidFill>
              <a:latin typeface="Lexend"/>
              <a:ea typeface="Lexend"/>
              <a:cs typeface="Lexend"/>
              <a:sym typeface="Lexend"/>
            </a:endParaRPr>
          </a:p>
        </p:txBody>
      </p:sp>
      <p:sp>
        <p:nvSpPr>
          <p:cNvPr id="498" name="Google Shape;498;p43"/>
          <p:cNvSpPr/>
          <p:nvPr/>
        </p:nvSpPr>
        <p:spPr>
          <a:xfrm>
            <a:off x="3861613" y="2450850"/>
            <a:ext cx="1521000" cy="1003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502" name="Shape 502"/>
        <p:cNvGrpSpPr/>
        <p:nvPr/>
      </p:nvGrpSpPr>
      <p:grpSpPr>
        <a:xfrm>
          <a:off x="0" y="0"/>
          <a:ext cx="0" cy="0"/>
          <a:chOff x="0" y="0"/>
          <a:chExt cx="0" cy="0"/>
        </a:xfrm>
      </p:grpSpPr>
      <p:sp>
        <p:nvSpPr>
          <p:cNvPr id="503" name="Google Shape;503;p44"/>
          <p:cNvSpPr txBox="1"/>
          <p:nvPr/>
        </p:nvSpPr>
        <p:spPr>
          <a:xfrm>
            <a:off x="1280250" y="339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Best Of Both Worlds</a:t>
            </a:r>
            <a:endParaRPr sz="1800">
              <a:solidFill>
                <a:srgbClr val="FFFFFF"/>
              </a:solidFill>
              <a:latin typeface="Lexend"/>
              <a:ea typeface="Lexend"/>
              <a:cs typeface="Lexend"/>
              <a:sym typeface="Lexend"/>
            </a:endParaRPr>
          </a:p>
        </p:txBody>
      </p:sp>
      <p:sp>
        <p:nvSpPr>
          <p:cNvPr id="504" name="Google Shape;504;p44"/>
          <p:cNvSpPr txBox="1"/>
          <p:nvPr/>
        </p:nvSpPr>
        <p:spPr>
          <a:xfrm>
            <a:off x="1442600" y="1128613"/>
            <a:ext cx="91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Chain</a:t>
            </a:r>
            <a:endParaRPr sz="1600">
              <a:solidFill>
                <a:srgbClr val="FFFFFF"/>
              </a:solidFill>
              <a:latin typeface="Lexend"/>
              <a:ea typeface="Lexend"/>
              <a:cs typeface="Lexend"/>
              <a:sym typeface="Lexend"/>
            </a:endParaRPr>
          </a:p>
        </p:txBody>
      </p:sp>
      <p:sp>
        <p:nvSpPr>
          <p:cNvPr id="505" name="Google Shape;505;p44"/>
          <p:cNvSpPr txBox="1"/>
          <p:nvPr/>
        </p:nvSpPr>
        <p:spPr>
          <a:xfrm>
            <a:off x="281286" y="2898186"/>
            <a:ext cx="101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exend"/>
                <a:ea typeface="Lexend"/>
                <a:cs typeface="Lexend"/>
                <a:sym typeface="Lexend"/>
              </a:rPr>
              <a:t>Start </a:t>
            </a:r>
            <a:endParaRPr sz="1100">
              <a:solidFill>
                <a:schemeClr val="lt1"/>
              </a:solidFill>
              <a:latin typeface="Lexend"/>
              <a:ea typeface="Lexend"/>
              <a:cs typeface="Lexend"/>
              <a:sym typeface="Lexend"/>
            </a:endParaRPr>
          </a:p>
        </p:txBody>
      </p:sp>
      <p:sp>
        <p:nvSpPr>
          <p:cNvPr id="506" name="Google Shape;506;p44"/>
          <p:cNvSpPr/>
          <p:nvPr/>
        </p:nvSpPr>
        <p:spPr>
          <a:xfrm>
            <a:off x="1249399" y="2896920"/>
            <a:ext cx="345000" cy="3204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07" name="Google Shape;507;p44"/>
          <p:cNvPicPr preferRelativeResize="0"/>
          <p:nvPr/>
        </p:nvPicPr>
        <p:blipFill>
          <a:blip r:embed="rId3">
            <a:alphaModFix/>
          </a:blip>
          <a:stretch>
            <a:fillRect/>
          </a:stretch>
        </p:blipFill>
        <p:spPr>
          <a:xfrm rot="10800000">
            <a:off x="780927" y="2924709"/>
            <a:ext cx="383427" cy="247727"/>
          </a:xfrm>
          <a:prstGeom prst="rect">
            <a:avLst/>
          </a:prstGeom>
          <a:noFill/>
          <a:ln>
            <a:noFill/>
          </a:ln>
        </p:spPr>
      </p:pic>
      <p:sp>
        <p:nvSpPr>
          <p:cNvPr id="508" name="Google Shape;508;p44"/>
          <p:cNvSpPr txBox="1"/>
          <p:nvPr/>
        </p:nvSpPr>
        <p:spPr>
          <a:xfrm>
            <a:off x="1170174" y="2519153"/>
            <a:ext cx="101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exend"/>
                <a:ea typeface="Lexend"/>
                <a:cs typeface="Lexend"/>
                <a:sym typeface="Lexend"/>
              </a:rPr>
              <a:t>tool 1 </a:t>
            </a:r>
            <a:endParaRPr sz="1100">
              <a:solidFill>
                <a:schemeClr val="lt1"/>
              </a:solidFill>
              <a:latin typeface="Lexend"/>
              <a:ea typeface="Lexend"/>
              <a:cs typeface="Lexend"/>
              <a:sym typeface="Lexend"/>
            </a:endParaRPr>
          </a:p>
        </p:txBody>
      </p:sp>
      <p:sp>
        <p:nvSpPr>
          <p:cNvPr id="509" name="Google Shape;509;p44"/>
          <p:cNvSpPr/>
          <p:nvPr/>
        </p:nvSpPr>
        <p:spPr>
          <a:xfrm>
            <a:off x="2160901" y="2896920"/>
            <a:ext cx="345000" cy="320400"/>
          </a:xfrm>
          <a:prstGeom prst="ellipse">
            <a:avLst/>
          </a:prstGeom>
          <a:solidFill>
            <a:srgbClr val="FFF1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10" name="Google Shape;510;p44"/>
          <p:cNvPicPr preferRelativeResize="0"/>
          <p:nvPr/>
        </p:nvPicPr>
        <p:blipFill>
          <a:blip r:embed="rId3">
            <a:alphaModFix/>
          </a:blip>
          <a:stretch>
            <a:fillRect/>
          </a:stretch>
        </p:blipFill>
        <p:spPr>
          <a:xfrm rot="10800000">
            <a:off x="1692428" y="2924709"/>
            <a:ext cx="383427" cy="247727"/>
          </a:xfrm>
          <a:prstGeom prst="rect">
            <a:avLst/>
          </a:prstGeom>
          <a:noFill/>
          <a:ln>
            <a:noFill/>
          </a:ln>
        </p:spPr>
      </p:pic>
      <p:sp>
        <p:nvSpPr>
          <p:cNvPr id="511" name="Google Shape;511;p44"/>
          <p:cNvSpPr txBox="1"/>
          <p:nvPr/>
        </p:nvSpPr>
        <p:spPr>
          <a:xfrm>
            <a:off x="2151791" y="2519153"/>
            <a:ext cx="101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exend"/>
                <a:ea typeface="Lexend"/>
                <a:cs typeface="Lexend"/>
                <a:sym typeface="Lexend"/>
              </a:rPr>
              <a:t>tool 2 </a:t>
            </a:r>
            <a:endParaRPr sz="1100">
              <a:solidFill>
                <a:schemeClr val="lt1"/>
              </a:solidFill>
              <a:latin typeface="Lexend"/>
              <a:ea typeface="Lexend"/>
              <a:cs typeface="Lexend"/>
              <a:sym typeface="Lexend"/>
            </a:endParaRPr>
          </a:p>
        </p:txBody>
      </p:sp>
      <p:pic>
        <p:nvPicPr>
          <p:cNvPr id="512" name="Google Shape;512;p44"/>
          <p:cNvPicPr preferRelativeResize="0"/>
          <p:nvPr/>
        </p:nvPicPr>
        <p:blipFill>
          <a:blip r:embed="rId3">
            <a:alphaModFix/>
          </a:blip>
          <a:stretch>
            <a:fillRect/>
          </a:stretch>
        </p:blipFill>
        <p:spPr>
          <a:xfrm rot="10800000">
            <a:off x="2603930" y="2924709"/>
            <a:ext cx="383427" cy="247727"/>
          </a:xfrm>
          <a:prstGeom prst="rect">
            <a:avLst/>
          </a:prstGeom>
          <a:noFill/>
          <a:ln>
            <a:noFill/>
          </a:ln>
        </p:spPr>
      </p:pic>
      <p:sp>
        <p:nvSpPr>
          <p:cNvPr id="513" name="Google Shape;513;p44"/>
          <p:cNvSpPr txBox="1"/>
          <p:nvPr/>
        </p:nvSpPr>
        <p:spPr>
          <a:xfrm>
            <a:off x="3063292" y="2869730"/>
            <a:ext cx="101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exend"/>
                <a:ea typeface="Lexend"/>
                <a:cs typeface="Lexend"/>
                <a:sym typeface="Lexend"/>
              </a:rPr>
              <a:t>End</a:t>
            </a:r>
            <a:endParaRPr sz="1100">
              <a:solidFill>
                <a:schemeClr val="lt1"/>
              </a:solidFill>
              <a:latin typeface="Lexend"/>
              <a:ea typeface="Lexend"/>
              <a:cs typeface="Lexend"/>
              <a:sym typeface="Lexend"/>
            </a:endParaRPr>
          </a:p>
        </p:txBody>
      </p:sp>
      <p:sp>
        <p:nvSpPr>
          <p:cNvPr id="514" name="Google Shape;514;p44"/>
          <p:cNvSpPr/>
          <p:nvPr/>
        </p:nvSpPr>
        <p:spPr>
          <a:xfrm>
            <a:off x="177700" y="2427575"/>
            <a:ext cx="3306600" cy="1003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5" name="Google Shape;515;p44"/>
          <p:cNvSpPr txBox="1"/>
          <p:nvPr/>
        </p:nvSpPr>
        <p:spPr>
          <a:xfrm>
            <a:off x="7205679" y="1128625"/>
            <a:ext cx="14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React Agent </a:t>
            </a:r>
            <a:endParaRPr>
              <a:solidFill>
                <a:schemeClr val="lt1"/>
              </a:solidFill>
              <a:latin typeface="Lexend"/>
              <a:ea typeface="Lexend"/>
              <a:cs typeface="Lexend"/>
              <a:sym typeface="Lexend"/>
            </a:endParaRPr>
          </a:p>
        </p:txBody>
      </p:sp>
      <p:pic>
        <p:nvPicPr>
          <p:cNvPr id="516" name="Google Shape;516;p44"/>
          <p:cNvPicPr preferRelativeResize="0"/>
          <p:nvPr/>
        </p:nvPicPr>
        <p:blipFill>
          <a:blip r:embed="rId4">
            <a:alphaModFix/>
          </a:blip>
          <a:stretch>
            <a:fillRect/>
          </a:stretch>
        </p:blipFill>
        <p:spPr>
          <a:xfrm>
            <a:off x="7360122" y="1566243"/>
            <a:ext cx="505603" cy="529330"/>
          </a:xfrm>
          <a:prstGeom prst="rect">
            <a:avLst/>
          </a:prstGeom>
          <a:noFill/>
          <a:ln>
            <a:noFill/>
          </a:ln>
        </p:spPr>
      </p:pic>
      <p:pic>
        <p:nvPicPr>
          <p:cNvPr id="517" name="Google Shape;517;p44"/>
          <p:cNvPicPr preferRelativeResize="0"/>
          <p:nvPr/>
        </p:nvPicPr>
        <p:blipFill>
          <a:blip r:embed="rId5">
            <a:alphaModFix/>
          </a:blip>
          <a:stretch>
            <a:fillRect/>
          </a:stretch>
        </p:blipFill>
        <p:spPr>
          <a:xfrm>
            <a:off x="8242395" y="2810416"/>
            <a:ext cx="346276" cy="362525"/>
          </a:xfrm>
          <a:prstGeom prst="rect">
            <a:avLst/>
          </a:prstGeom>
          <a:noFill/>
          <a:ln>
            <a:noFill/>
          </a:ln>
        </p:spPr>
      </p:pic>
      <p:sp>
        <p:nvSpPr>
          <p:cNvPr id="518" name="Google Shape;518;p44"/>
          <p:cNvSpPr txBox="1"/>
          <p:nvPr/>
        </p:nvSpPr>
        <p:spPr>
          <a:xfrm>
            <a:off x="8226159" y="3155802"/>
            <a:ext cx="4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exend"/>
                <a:ea typeface="Lexend"/>
                <a:cs typeface="Lexend"/>
                <a:sym typeface="Lexend"/>
              </a:rPr>
              <a:t>LLM</a:t>
            </a:r>
            <a:endParaRPr sz="1000">
              <a:solidFill>
                <a:schemeClr val="lt1"/>
              </a:solidFill>
              <a:latin typeface="Lexend"/>
              <a:ea typeface="Lexend"/>
              <a:cs typeface="Lexend"/>
              <a:sym typeface="Lexend"/>
            </a:endParaRPr>
          </a:p>
        </p:txBody>
      </p:sp>
      <p:pic>
        <p:nvPicPr>
          <p:cNvPr id="519" name="Google Shape;519;p44"/>
          <p:cNvPicPr preferRelativeResize="0"/>
          <p:nvPr/>
        </p:nvPicPr>
        <p:blipFill>
          <a:blip r:embed="rId6">
            <a:alphaModFix/>
          </a:blip>
          <a:stretch>
            <a:fillRect/>
          </a:stretch>
        </p:blipFill>
        <p:spPr>
          <a:xfrm>
            <a:off x="6633211" y="2799244"/>
            <a:ext cx="387613" cy="405804"/>
          </a:xfrm>
          <a:prstGeom prst="rect">
            <a:avLst/>
          </a:prstGeom>
          <a:noFill/>
          <a:ln>
            <a:noFill/>
          </a:ln>
        </p:spPr>
      </p:pic>
      <p:pic>
        <p:nvPicPr>
          <p:cNvPr id="520" name="Google Shape;520;p44"/>
          <p:cNvPicPr preferRelativeResize="0"/>
          <p:nvPr/>
        </p:nvPicPr>
        <p:blipFill>
          <a:blip r:embed="rId7">
            <a:alphaModFix/>
          </a:blip>
          <a:stretch>
            <a:fillRect/>
          </a:stretch>
        </p:blipFill>
        <p:spPr>
          <a:xfrm>
            <a:off x="6144491" y="2799244"/>
            <a:ext cx="387613" cy="405804"/>
          </a:xfrm>
          <a:prstGeom prst="rect">
            <a:avLst/>
          </a:prstGeom>
          <a:noFill/>
          <a:ln>
            <a:noFill/>
          </a:ln>
        </p:spPr>
      </p:pic>
      <p:pic>
        <p:nvPicPr>
          <p:cNvPr id="521" name="Google Shape;521;p44"/>
          <p:cNvPicPr preferRelativeResize="0"/>
          <p:nvPr/>
        </p:nvPicPr>
        <p:blipFill>
          <a:blip r:embed="rId8">
            <a:alphaModFix/>
          </a:blip>
          <a:stretch>
            <a:fillRect/>
          </a:stretch>
        </p:blipFill>
        <p:spPr>
          <a:xfrm>
            <a:off x="7167166" y="2799244"/>
            <a:ext cx="387613" cy="405804"/>
          </a:xfrm>
          <a:prstGeom prst="rect">
            <a:avLst/>
          </a:prstGeom>
          <a:noFill/>
          <a:ln>
            <a:noFill/>
          </a:ln>
        </p:spPr>
      </p:pic>
      <p:sp>
        <p:nvSpPr>
          <p:cNvPr id="522" name="Google Shape;522;p44"/>
          <p:cNvSpPr txBox="1"/>
          <p:nvPr/>
        </p:nvSpPr>
        <p:spPr>
          <a:xfrm>
            <a:off x="6618115" y="3210108"/>
            <a:ext cx="476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Lexend"/>
                <a:ea typeface="Lexend"/>
                <a:cs typeface="Lexend"/>
                <a:sym typeface="Lexend"/>
              </a:rPr>
              <a:t>Tools</a:t>
            </a:r>
            <a:endParaRPr sz="800">
              <a:solidFill>
                <a:schemeClr val="lt1"/>
              </a:solidFill>
              <a:latin typeface="Lexend"/>
              <a:ea typeface="Lexend"/>
              <a:cs typeface="Lexend"/>
              <a:sym typeface="Lexend"/>
            </a:endParaRPr>
          </a:p>
        </p:txBody>
      </p:sp>
      <p:sp>
        <p:nvSpPr>
          <p:cNvPr id="523" name="Google Shape;523;p44"/>
          <p:cNvSpPr/>
          <p:nvPr/>
        </p:nvSpPr>
        <p:spPr>
          <a:xfrm>
            <a:off x="5912324" y="2667041"/>
            <a:ext cx="1888500" cy="809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4" name="Google Shape;524;p44"/>
          <p:cNvSpPr/>
          <p:nvPr/>
        </p:nvSpPr>
        <p:spPr>
          <a:xfrm>
            <a:off x="8053966" y="2663602"/>
            <a:ext cx="716400" cy="809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25" name="Google Shape;525;p44"/>
          <p:cNvCxnSpPr/>
          <p:nvPr/>
        </p:nvCxnSpPr>
        <p:spPr>
          <a:xfrm>
            <a:off x="7692051" y="2095573"/>
            <a:ext cx="522300" cy="504600"/>
          </a:xfrm>
          <a:prstGeom prst="straightConnector1">
            <a:avLst/>
          </a:prstGeom>
          <a:noFill/>
          <a:ln cap="flat" cmpd="sng" w="19050">
            <a:solidFill>
              <a:schemeClr val="lt1"/>
            </a:solidFill>
            <a:prstDash val="dot"/>
            <a:round/>
            <a:headEnd len="med" w="med" type="stealth"/>
            <a:tailEnd len="med" w="med" type="none"/>
          </a:ln>
        </p:spPr>
      </p:cxnSp>
      <p:cxnSp>
        <p:nvCxnSpPr>
          <p:cNvPr id="526" name="Google Shape;526;p44"/>
          <p:cNvCxnSpPr>
            <a:stCxn id="516" idx="2"/>
          </p:cNvCxnSpPr>
          <p:nvPr/>
        </p:nvCxnSpPr>
        <p:spPr>
          <a:xfrm flipH="1">
            <a:off x="6920523" y="2095572"/>
            <a:ext cx="692400" cy="568200"/>
          </a:xfrm>
          <a:prstGeom prst="straightConnector1">
            <a:avLst/>
          </a:prstGeom>
          <a:noFill/>
          <a:ln cap="flat" cmpd="sng" w="19050">
            <a:solidFill>
              <a:schemeClr val="lt1"/>
            </a:solidFill>
            <a:prstDash val="dot"/>
            <a:round/>
            <a:headEnd len="med" w="med" type="stealth"/>
            <a:tailEnd len="med" w="med" type="none"/>
          </a:ln>
        </p:spPr>
      </p:cxnSp>
      <p:sp>
        <p:nvSpPr>
          <p:cNvPr id="527" name="Google Shape;527;p44"/>
          <p:cNvSpPr txBox="1"/>
          <p:nvPr/>
        </p:nvSpPr>
        <p:spPr>
          <a:xfrm>
            <a:off x="1137800" y="3643225"/>
            <a:ext cx="141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Not Flexible</a:t>
            </a:r>
            <a:endParaRPr sz="1300">
              <a:solidFill>
                <a:srgbClr val="FFFFFF"/>
              </a:solidFill>
              <a:latin typeface="Lexend"/>
              <a:ea typeface="Lexend"/>
              <a:cs typeface="Lexend"/>
              <a:sym typeface="Lexend"/>
            </a:endParaRPr>
          </a:p>
        </p:txBody>
      </p:sp>
      <p:sp>
        <p:nvSpPr>
          <p:cNvPr id="528" name="Google Shape;528;p44"/>
          <p:cNvSpPr txBox="1"/>
          <p:nvPr/>
        </p:nvSpPr>
        <p:spPr>
          <a:xfrm>
            <a:off x="1137800" y="3948025"/>
            <a:ext cx="2041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More Reliable</a:t>
            </a:r>
            <a:endParaRPr sz="1300">
              <a:solidFill>
                <a:srgbClr val="FFFFFF"/>
              </a:solidFill>
              <a:latin typeface="Lexend"/>
              <a:ea typeface="Lexend"/>
              <a:cs typeface="Lexend"/>
              <a:sym typeface="Lexend"/>
            </a:endParaRPr>
          </a:p>
        </p:txBody>
      </p:sp>
      <p:sp>
        <p:nvSpPr>
          <p:cNvPr id="529" name="Google Shape;529;p44"/>
          <p:cNvSpPr txBox="1"/>
          <p:nvPr/>
        </p:nvSpPr>
        <p:spPr>
          <a:xfrm>
            <a:off x="6592025" y="3643225"/>
            <a:ext cx="141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Flexible</a:t>
            </a:r>
            <a:endParaRPr sz="1300">
              <a:solidFill>
                <a:srgbClr val="FFFFFF"/>
              </a:solidFill>
              <a:latin typeface="Lexend"/>
              <a:ea typeface="Lexend"/>
              <a:cs typeface="Lexend"/>
              <a:sym typeface="Lexend"/>
            </a:endParaRPr>
          </a:p>
        </p:txBody>
      </p:sp>
      <p:sp>
        <p:nvSpPr>
          <p:cNvPr id="530" name="Google Shape;530;p44"/>
          <p:cNvSpPr txBox="1"/>
          <p:nvPr/>
        </p:nvSpPr>
        <p:spPr>
          <a:xfrm>
            <a:off x="6592025" y="3948025"/>
            <a:ext cx="2041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Less Reliable</a:t>
            </a:r>
            <a:endParaRPr sz="1300">
              <a:solidFill>
                <a:srgbClr val="FFFFFF"/>
              </a:solidFill>
              <a:latin typeface="Lexend"/>
              <a:ea typeface="Lexend"/>
              <a:cs typeface="Lexend"/>
              <a:sym typeface="Lexend"/>
            </a:endParaRPr>
          </a:p>
        </p:txBody>
      </p:sp>
      <p:sp>
        <p:nvSpPr>
          <p:cNvPr id="531" name="Google Shape;531;p44"/>
          <p:cNvSpPr txBox="1"/>
          <p:nvPr/>
        </p:nvSpPr>
        <p:spPr>
          <a:xfrm>
            <a:off x="4203075" y="3643225"/>
            <a:ext cx="141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Flexible &amp;</a:t>
            </a:r>
            <a:endParaRPr sz="1300">
              <a:solidFill>
                <a:srgbClr val="FFFFFF"/>
              </a:solidFill>
              <a:latin typeface="Lexend"/>
              <a:ea typeface="Lexend"/>
              <a:cs typeface="Lexend"/>
              <a:sym typeface="Lexend"/>
            </a:endParaRPr>
          </a:p>
        </p:txBody>
      </p:sp>
      <p:sp>
        <p:nvSpPr>
          <p:cNvPr id="532" name="Google Shape;532;p44"/>
          <p:cNvSpPr txBox="1"/>
          <p:nvPr/>
        </p:nvSpPr>
        <p:spPr>
          <a:xfrm>
            <a:off x="4203075" y="3948025"/>
            <a:ext cx="2041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Reliable</a:t>
            </a:r>
            <a:endParaRPr sz="1300">
              <a:solidFill>
                <a:srgbClr val="FFFFFF"/>
              </a:solidFill>
              <a:latin typeface="Lexend"/>
              <a:ea typeface="Lexend"/>
              <a:cs typeface="Lexend"/>
              <a:sym typeface="Lexend"/>
            </a:endParaRPr>
          </a:p>
        </p:txBody>
      </p:sp>
      <p:sp>
        <p:nvSpPr>
          <p:cNvPr id="533" name="Google Shape;533;p44"/>
          <p:cNvSpPr/>
          <p:nvPr/>
        </p:nvSpPr>
        <p:spPr>
          <a:xfrm>
            <a:off x="3777650" y="2450850"/>
            <a:ext cx="1899900" cy="100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 name="Google Shape;534;p44"/>
          <p:cNvSpPr txBox="1"/>
          <p:nvPr/>
        </p:nvSpPr>
        <p:spPr>
          <a:xfrm>
            <a:off x="3962700" y="1182300"/>
            <a:ext cx="141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LangGraph</a:t>
            </a:r>
            <a:endParaRPr sz="1600">
              <a:solidFill>
                <a:srgbClr val="FFFFFF"/>
              </a:solidFill>
              <a:latin typeface="Lexend"/>
              <a:ea typeface="Lexend"/>
              <a:cs typeface="Lexend"/>
              <a:sym typeface="Lexend"/>
            </a:endParaRPr>
          </a:p>
        </p:txBody>
      </p:sp>
      <p:pic>
        <p:nvPicPr>
          <p:cNvPr id="535" name="Google Shape;535;p44"/>
          <p:cNvPicPr preferRelativeResize="0"/>
          <p:nvPr/>
        </p:nvPicPr>
        <p:blipFill>
          <a:blip r:embed="rId9">
            <a:alphaModFix/>
          </a:blip>
          <a:stretch>
            <a:fillRect/>
          </a:stretch>
        </p:blipFill>
        <p:spPr>
          <a:xfrm>
            <a:off x="3897888" y="2805614"/>
            <a:ext cx="1600849" cy="247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45"/>
          <p:cNvPicPr preferRelativeResize="0"/>
          <p:nvPr/>
        </p:nvPicPr>
        <p:blipFill>
          <a:blip r:embed="rId3">
            <a:alphaModFix/>
          </a:blip>
          <a:stretch>
            <a:fillRect/>
          </a:stretch>
        </p:blipFill>
        <p:spPr>
          <a:xfrm>
            <a:off x="560088" y="0"/>
            <a:ext cx="8023831" cy="5143499"/>
          </a:xfrm>
          <a:prstGeom prst="rect">
            <a:avLst/>
          </a:prstGeom>
          <a:noFill/>
          <a:ln>
            <a:noFill/>
          </a:ln>
        </p:spPr>
      </p:pic>
      <p:pic>
        <p:nvPicPr>
          <p:cNvPr id="541" name="Google Shape;541;p45"/>
          <p:cNvPicPr preferRelativeResize="0"/>
          <p:nvPr/>
        </p:nvPicPr>
        <p:blipFill>
          <a:blip r:embed="rId4">
            <a:alphaModFix/>
          </a:blip>
          <a:stretch>
            <a:fillRect/>
          </a:stretch>
        </p:blipFill>
        <p:spPr>
          <a:xfrm>
            <a:off x="6741138" y="3881689"/>
            <a:ext cx="1600849" cy="247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545" name="Shape 545"/>
        <p:cNvGrpSpPr/>
        <p:nvPr/>
      </p:nvGrpSpPr>
      <p:grpSpPr>
        <a:xfrm>
          <a:off x="0" y="0"/>
          <a:ext cx="0" cy="0"/>
          <a:chOff x="0" y="0"/>
          <a:chExt cx="0" cy="0"/>
        </a:xfrm>
      </p:grpSpPr>
      <p:sp>
        <p:nvSpPr>
          <p:cNvPr id="546" name="Google Shape;546;p46"/>
          <p:cNvSpPr txBox="1"/>
          <p:nvPr/>
        </p:nvSpPr>
        <p:spPr>
          <a:xfrm>
            <a:off x="1280250" y="339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What is LangGraph?</a:t>
            </a:r>
            <a:endParaRPr sz="1800">
              <a:solidFill>
                <a:srgbClr val="FFFFFF"/>
              </a:solidFill>
              <a:latin typeface="Lexend"/>
              <a:ea typeface="Lexend"/>
              <a:cs typeface="Lexend"/>
              <a:sym typeface="Lexend"/>
            </a:endParaRPr>
          </a:p>
        </p:txBody>
      </p:sp>
      <p:pic>
        <p:nvPicPr>
          <p:cNvPr id="547" name="Google Shape;547;p46"/>
          <p:cNvPicPr preferRelativeResize="0"/>
          <p:nvPr/>
        </p:nvPicPr>
        <p:blipFill>
          <a:blip r:embed="rId3">
            <a:alphaModFix/>
          </a:blip>
          <a:stretch>
            <a:fillRect/>
          </a:stretch>
        </p:blipFill>
        <p:spPr>
          <a:xfrm>
            <a:off x="5321375" y="1024750"/>
            <a:ext cx="3679725" cy="4039801"/>
          </a:xfrm>
          <a:prstGeom prst="rect">
            <a:avLst/>
          </a:prstGeom>
          <a:noFill/>
          <a:ln>
            <a:noFill/>
          </a:ln>
        </p:spPr>
      </p:pic>
      <p:sp>
        <p:nvSpPr>
          <p:cNvPr id="548" name="Google Shape;548;p46"/>
          <p:cNvSpPr txBox="1"/>
          <p:nvPr/>
        </p:nvSpPr>
        <p:spPr>
          <a:xfrm>
            <a:off x="351000" y="1332300"/>
            <a:ext cx="48054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 framework for building controllable, persistent agent workflows with built-in support for human interaction, streaming, and state management.</a:t>
            </a:r>
            <a:endParaRPr sz="1600">
              <a:solidFill>
                <a:srgbClr val="FFFFFF"/>
              </a:solidFill>
              <a:latin typeface="Lexend"/>
              <a:ea typeface="Lexend"/>
              <a:cs typeface="Lexend"/>
              <a:sym typeface="Lexend"/>
            </a:endParaRPr>
          </a:p>
        </p:txBody>
      </p:sp>
      <p:sp>
        <p:nvSpPr>
          <p:cNvPr id="549" name="Google Shape;549;p46"/>
          <p:cNvSpPr txBox="1"/>
          <p:nvPr/>
        </p:nvSpPr>
        <p:spPr>
          <a:xfrm>
            <a:off x="351000" y="2551500"/>
            <a:ext cx="4805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It uses the Graph Data Structure to achieve this</a:t>
            </a:r>
            <a:endParaRPr sz="1600">
              <a:solidFill>
                <a:srgbClr val="FFFFFF"/>
              </a:solidFill>
              <a:latin typeface="Lexend"/>
              <a:ea typeface="Lexend"/>
              <a:cs typeface="Lexend"/>
              <a:sym typeface="Lexe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553" name="Shape 553"/>
        <p:cNvGrpSpPr/>
        <p:nvPr/>
      </p:nvGrpSpPr>
      <p:grpSpPr>
        <a:xfrm>
          <a:off x="0" y="0"/>
          <a:ext cx="0" cy="0"/>
          <a:chOff x="0" y="0"/>
          <a:chExt cx="0" cy="0"/>
        </a:xfrm>
      </p:grpSpPr>
      <p:sp>
        <p:nvSpPr>
          <p:cNvPr id="554" name="Google Shape;554;p47"/>
          <p:cNvSpPr txBox="1"/>
          <p:nvPr/>
        </p:nvSpPr>
        <p:spPr>
          <a:xfrm>
            <a:off x="1280250" y="339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Key Features Of </a:t>
            </a:r>
            <a:r>
              <a:rPr lang="en" sz="2100">
                <a:solidFill>
                  <a:srgbClr val="FFFFFF"/>
                </a:solidFill>
                <a:latin typeface="Lexend"/>
                <a:ea typeface="Lexend"/>
                <a:cs typeface="Lexend"/>
                <a:sym typeface="Lexend"/>
              </a:rPr>
              <a:t>LangGraph</a:t>
            </a:r>
            <a:endParaRPr sz="1800">
              <a:solidFill>
                <a:srgbClr val="FFFFFF"/>
              </a:solidFill>
              <a:latin typeface="Lexend"/>
              <a:ea typeface="Lexend"/>
              <a:cs typeface="Lexend"/>
              <a:sym typeface="Lexend"/>
            </a:endParaRPr>
          </a:p>
        </p:txBody>
      </p:sp>
      <p:sp>
        <p:nvSpPr>
          <p:cNvPr id="555" name="Google Shape;555;p47"/>
          <p:cNvSpPr txBox="1"/>
          <p:nvPr/>
        </p:nvSpPr>
        <p:spPr>
          <a:xfrm>
            <a:off x="351000" y="1103700"/>
            <a:ext cx="804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1. Looping and Branching Capabilities:</a:t>
            </a:r>
            <a:endParaRPr sz="1600" u="sng">
              <a:solidFill>
                <a:srgbClr val="FFFFFF"/>
              </a:solidFill>
              <a:latin typeface="Lexend"/>
              <a:ea typeface="Lexend"/>
              <a:cs typeface="Lexend"/>
              <a:sym typeface="Lexend"/>
            </a:endParaRPr>
          </a:p>
        </p:txBody>
      </p:sp>
      <p:sp>
        <p:nvSpPr>
          <p:cNvPr id="556" name="Google Shape;556;p47"/>
          <p:cNvSpPr txBox="1"/>
          <p:nvPr/>
        </p:nvSpPr>
        <p:spPr>
          <a:xfrm>
            <a:off x="408300" y="1470950"/>
            <a:ext cx="8288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Supports conditional statements and loop structures, allowing dynamic execution paths based on state.</a:t>
            </a:r>
            <a:endParaRPr sz="1600">
              <a:solidFill>
                <a:srgbClr val="FFFFFF"/>
              </a:solidFill>
              <a:latin typeface="Lexend"/>
              <a:ea typeface="Lexend"/>
              <a:cs typeface="Lexend"/>
              <a:sym typeface="Lexend"/>
            </a:endParaRPr>
          </a:p>
        </p:txBody>
      </p:sp>
      <p:sp>
        <p:nvSpPr>
          <p:cNvPr id="557" name="Google Shape;557;p47"/>
          <p:cNvSpPr txBox="1"/>
          <p:nvPr/>
        </p:nvSpPr>
        <p:spPr>
          <a:xfrm>
            <a:off x="351000" y="2246700"/>
            <a:ext cx="804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2.</a:t>
            </a:r>
            <a:r>
              <a:rPr lang="en" sz="1600" u="sng">
                <a:solidFill>
                  <a:srgbClr val="FFFFFF"/>
                </a:solidFill>
                <a:latin typeface="Lexend"/>
                <a:ea typeface="Lexend"/>
                <a:cs typeface="Lexend"/>
                <a:sym typeface="Lexend"/>
              </a:rPr>
              <a:t> </a:t>
            </a:r>
            <a:r>
              <a:rPr lang="en" sz="1600" u="sng">
                <a:solidFill>
                  <a:srgbClr val="FFFFFF"/>
                </a:solidFill>
                <a:latin typeface="Lexend"/>
                <a:ea typeface="Lexend"/>
                <a:cs typeface="Lexend"/>
                <a:sym typeface="Lexend"/>
              </a:rPr>
              <a:t>State Persistence:</a:t>
            </a:r>
            <a:endParaRPr sz="1600" u="sng">
              <a:solidFill>
                <a:srgbClr val="FFFFFF"/>
              </a:solidFill>
              <a:latin typeface="Lexend"/>
              <a:ea typeface="Lexend"/>
              <a:cs typeface="Lexend"/>
              <a:sym typeface="Lexend"/>
            </a:endParaRPr>
          </a:p>
        </p:txBody>
      </p:sp>
      <p:sp>
        <p:nvSpPr>
          <p:cNvPr id="558" name="Google Shape;558;p47"/>
          <p:cNvSpPr txBox="1"/>
          <p:nvPr/>
        </p:nvSpPr>
        <p:spPr>
          <a:xfrm>
            <a:off x="408300" y="2613950"/>
            <a:ext cx="8288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Automatically saves and manages state, supporting pause and resume for long-running conversations.</a:t>
            </a:r>
            <a:endParaRPr sz="1600">
              <a:solidFill>
                <a:srgbClr val="FFFFFF"/>
              </a:solidFill>
              <a:latin typeface="Lexend"/>
              <a:ea typeface="Lexend"/>
              <a:cs typeface="Lexend"/>
              <a:sym typeface="Lexend"/>
            </a:endParaRPr>
          </a:p>
        </p:txBody>
      </p:sp>
      <p:sp>
        <p:nvSpPr>
          <p:cNvPr id="559" name="Google Shape;559;p47"/>
          <p:cNvSpPr txBox="1"/>
          <p:nvPr/>
        </p:nvSpPr>
        <p:spPr>
          <a:xfrm>
            <a:off x="351000" y="3389700"/>
            <a:ext cx="804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3</a:t>
            </a:r>
            <a:r>
              <a:rPr lang="en" sz="1600" u="sng">
                <a:solidFill>
                  <a:srgbClr val="FFFFFF"/>
                </a:solidFill>
                <a:latin typeface="Lexend"/>
                <a:ea typeface="Lexend"/>
                <a:cs typeface="Lexend"/>
                <a:sym typeface="Lexend"/>
              </a:rPr>
              <a:t>. </a:t>
            </a:r>
            <a:r>
              <a:rPr lang="en" sz="1600" u="sng">
                <a:solidFill>
                  <a:srgbClr val="FFFFFF"/>
                </a:solidFill>
                <a:latin typeface="Lexend"/>
                <a:ea typeface="Lexend"/>
                <a:cs typeface="Lexend"/>
                <a:sym typeface="Lexend"/>
              </a:rPr>
              <a:t>Human-Machine Interaction Support:</a:t>
            </a:r>
            <a:endParaRPr sz="1600" u="sng">
              <a:solidFill>
                <a:srgbClr val="FFFFFF"/>
              </a:solidFill>
              <a:latin typeface="Lexend"/>
              <a:ea typeface="Lexend"/>
              <a:cs typeface="Lexend"/>
              <a:sym typeface="Lexend"/>
            </a:endParaRPr>
          </a:p>
        </p:txBody>
      </p:sp>
      <p:sp>
        <p:nvSpPr>
          <p:cNvPr id="560" name="Google Shape;560;p47"/>
          <p:cNvSpPr txBox="1"/>
          <p:nvPr/>
        </p:nvSpPr>
        <p:spPr>
          <a:xfrm>
            <a:off x="408300" y="3756950"/>
            <a:ext cx="8288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Allows inserting human review during execution, supporting state editing and modification with flexible interaction control mechanisms.</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564" name="Shape 564"/>
        <p:cNvGrpSpPr/>
        <p:nvPr/>
      </p:nvGrpSpPr>
      <p:grpSpPr>
        <a:xfrm>
          <a:off x="0" y="0"/>
          <a:ext cx="0" cy="0"/>
          <a:chOff x="0" y="0"/>
          <a:chExt cx="0" cy="0"/>
        </a:xfrm>
      </p:grpSpPr>
      <p:sp>
        <p:nvSpPr>
          <p:cNvPr id="565" name="Google Shape;565;p48"/>
          <p:cNvSpPr txBox="1"/>
          <p:nvPr/>
        </p:nvSpPr>
        <p:spPr>
          <a:xfrm>
            <a:off x="1280250" y="339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Key Features Of LangGraph</a:t>
            </a:r>
            <a:endParaRPr sz="1800">
              <a:solidFill>
                <a:srgbClr val="FFFFFF"/>
              </a:solidFill>
              <a:latin typeface="Lexend"/>
              <a:ea typeface="Lexend"/>
              <a:cs typeface="Lexend"/>
              <a:sym typeface="Lexend"/>
            </a:endParaRPr>
          </a:p>
        </p:txBody>
      </p:sp>
      <p:sp>
        <p:nvSpPr>
          <p:cNvPr id="566" name="Google Shape;566;p48"/>
          <p:cNvSpPr txBox="1"/>
          <p:nvPr/>
        </p:nvSpPr>
        <p:spPr>
          <a:xfrm>
            <a:off x="351000" y="1179900"/>
            <a:ext cx="804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4</a:t>
            </a:r>
            <a:r>
              <a:rPr lang="en" sz="1600" u="sng">
                <a:solidFill>
                  <a:srgbClr val="FFFFFF"/>
                </a:solidFill>
                <a:latin typeface="Lexend"/>
                <a:ea typeface="Lexend"/>
                <a:cs typeface="Lexend"/>
                <a:sym typeface="Lexend"/>
              </a:rPr>
              <a:t>. Streaming Processing:</a:t>
            </a:r>
            <a:endParaRPr sz="1600" u="sng">
              <a:solidFill>
                <a:srgbClr val="FFFFFF"/>
              </a:solidFill>
              <a:latin typeface="Lexend"/>
              <a:ea typeface="Lexend"/>
              <a:cs typeface="Lexend"/>
              <a:sym typeface="Lexend"/>
            </a:endParaRPr>
          </a:p>
        </p:txBody>
      </p:sp>
      <p:sp>
        <p:nvSpPr>
          <p:cNvPr id="567" name="Google Shape;567;p48"/>
          <p:cNvSpPr txBox="1"/>
          <p:nvPr/>
        </p:nvSpPr>
        <p:spPr>
          <a:xfrm>
            <a:off x="408300" y="1547150"/>
            <a:ext cx="8288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Supports streaming output and real-time feedback on execution status to enhance user experience.</a:t>
            </a:r>
            <a:endParaRPr sz="1600">
              <a:solidFill>
                <a:srgbClr val="FFFFFF"/>
              </a:solidFill>
              <a:latin typeface="Lexend"/>
              <a:ea typeface="Lexend"/>
              <a:cs typeface="Lexend"/>
              <a:sym typeface="Lexend"/>
            </a:endParaRPr>
          </a:p>
        </p:txBody>
      </p:sp>
      <p:sp>
        <p:nvSpPr>
          <p:cNvPr id="568" name="Google Shape;568;p48"/>
          <p:cNvSpPr txBox="1"/>
          <p:nvPr/>
        </p:nvSpPr>
        <p:spPr>
          <a:xfrm>
            <a:off x="351000" y="2322900"/>
            <a:ext cx="804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5</a:t>
            </a:r>
            <a:r>
              <a:rPr lang="en" sz="1600" u="sng">
                <a:solidFill>
                  <a:srgbClr val="FFFFFF"/>
                </a:solidFill>
                <a:latin typeface="Lexend"/>
                <a:ea typeface="Lexend"/>
                <a:cs typeface="Lexend"/>
                <a:sym typeface="Lexend"/>
              </a:rPr>
              <a:t>. </a:t>
            </a:r>
            <a:r>
              <a:rPr lang="en" sz="1600" u="sng">
                <a:solidFill>
                  <a:srgbClr val="FFFFFF"/>
                </a:solidFill>
                <a:latin typeface="Lexend"/>
                <a:ea typeface="Lexend"/>
                <a:cs typeface="Lexend"/>
                <a:sym typeface="Lexend"/>
              </a:rPr>
              <a:t>Seamless Integration with LangChain:</a:t>
            </a:r>
            <a:endParaRPr sz="1600" u="sng">
              <a:solidFill>
                <a:srgbClr val="FFFFFF"/>
              </a:solidFill>
              <a:latin typeface="Lexend"/>
              <a:ea typeface="Lexend"/>
              <a:cs typeface="Lexend"/>
              <a:sym typeface="Lexend"/>
            </a:endParaRPr>
          </a:p>
        </p:txBody>
      </p:sp>
      <p:sp>
        <p:nvSpPr>
          <p:cNvPr id="569" name="Google Shape;569;p48"/>
          <p:cNvSpPr txBox="1"/>
          <p:nvPr/>
        </p:nvSpPr>
        <p:spPr>
          <a:xfrm>
            <a:off x="408300" y="2690150"/>
            <a:ext cx="8288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Reuses existing LangChain components, supports LCEL expressions, and offers rich tool and model support.</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573" name="Shape 573"/>
        <p:cNvGrpSpPr/>
        <p:nvPr/>
      </p:nvGrpSpPr>
      <p:grpSpPr>
        <a:xfrm>
          <a:off x="0" y="0"/>
          <a:ext cx="0" cy="0"/>
          <a:chOff x="0" y="0"/>
          <a:chExt cx="0" cy="0"/>
        </a:xfrm>
      </p:grpSpPr>
      <p:sp>
        <p:nvSpPr>
          <p:cNvPr id="574" name="Google Shape;574;p49"/>
          <p:cNvSpPr txBox="1"/>
          <p:nvPr/>
        </p:nvSpPr>
        <p:spPr>
          <a:xfrm>
            <a:off x="1280250" y="339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Why use the Graph Data Structure?</a:t>
            </a:r>
            <a:endParaRPr sz="1800">
              <a:solidFill>
                <a:srgbClr val="FFFFFF"/>
              </a:solidFill>
              <a:latin typeface="Lexend"/>
              <a:ea typeface="Lexend"/>
              <a:cs typeface="Lexend"/>
              <a:sym typeface="Lexend"/>
            </a:endParaRPr>
          </a:p>
        </p:txBody>
      </p:sp>
      <p:pic>
        <p:nvPicPr>
          <p:cNvPr id="575" name="Google Shape;575;p49"/>
          <p:cNvPicPr preferRelativeResize="0"/>
          <p:nvPr/>
        </p:nvPicPr>
        <p:blipFill>
          <a:blip r:embed="rId3">
            <a:alphaModFix/>
          </a:blip>
          <a:stretch>
            <a:fillRect/>
          </a:stretch>
        </p:blipFill>
        <p:spPr>
          <a:xfrm>
            <a:off x="1280250" y="969800"/>
            <a:ext cx="6386683" cy="399167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579" name="Shape 579"/>
        <p:cNvGrpSpPr/>
        <p:nvPr/>
      </p:nvGrpSpPr>
      <p:grpSpPr>
        <a:xfrm>
          <a:off x="0" y="0"/>
          <a:ext cx="0" cy="0"/>
          <a:chOff x="0" y="0"/>
          <a:chExt cx="0" cy="0"/>
        </a:xfrm>
      </p:grpSpPr>
      <p:sp>
        <p:nvSpPr>
          <p:cNvPr id="580" name="Google Shape;580;p50"/>
          <p:cNvSpPr txBox="1"/>
          <p:nvPr/>
        </p:nvSpPr>
        <p:spPr>
          <a:xfrm>
            <a:off x="1280250" y="2244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Core Components of LangGraph</a:t>
            </a:r>
            <a:endParaRPr sz="1800">
              <a:solidFill>
                <a:srgbClr val="FFFFFF"/>
              </a:solidFill>
              <a:latin typeface="Lexend"/>
              <a:ea typeface="Lexend"/>
              <a:cs typeface="Lexend"/>
              <a:sym typeface="Lexen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584" name="Shape 584"/>
        <p:cNvGrpSpPr/>
        <p:nvPr/>
      </p:nvGrpSpPr>
      <p:grpSpPr>
        <a:xfrm>
          <a:off x="0" y="0"/>
          <a:ext cx="0" cy="0"/>
          <a:chOff x="0" y="0"/>
          <a:chExt cx="0" cy="0"/>
        </a:xfrm>
      </p:grpSpPr>
      <p:sp>
        <p:nvSpPr>
          <p:cNvPr id="585" name="Google Shape;585;p51"/>
          <p:cNvSpPr txBox="1"/>
          <p:nvPr/>
        </p:nvSpPr>
        <p:spPr>
          <a:xfrm>
            <a:off x="604950" y="17331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 Edges</a:t>
            </a:r>
            <a:endParaRPr sz="1600">
              <a:solidFill>
                <a:srgbClr val="FFFFFF"/>
              </a:solidFill>
              <a:latin typeface="Lexend"/>
              <a:ea typeface="Lexend"/>
              <a:cs typeface="Lexend"/>
              <a:sym typeface="Lexend"/>
            </a:endParaRPr>
          </a:p>
        </p:txBody>
      </p:sp>
      <p:sp>
        <p:nvSpPr>
          <p:cNvPr id="586" name="Google Shape;586;p51"/>
          <p:cNvSpPr txBox="1"/>
          <p:nvPr/>
        </p:nvSpPr>
        <p:spPr>
          <a:xfrm>
            <a:off x="604950" y="2647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4</a:t>
            </a:r>
            <a:r>
              <a:rPr lang="en" sz="1600">
                <a:solidFill>
                  <a:srgbClr val="FFFFFF"/>
                </a:solidFill>
                <a:latin typeface="Lexend"/>
                <a:ea typeface="Lexend"/>
                <a:cs typeface="Lexend"/>
                <a:sym typeface="Lexend"/>
              </a:rPr>
              <a:t>. State</a:t>
            </a:r>
            <a:endParaRPr sz="1600">
              <a:solidFill>
                <a:srgbClr val="FFFFFF"/>
              </a:solidFill>
              <a:latin typeface="Lexend"/>
              <a:ea typeface="Lexend"/>
              <a:cs typeface="Lexend"/>
              <a:sym typeface="Lexend"/>
            </a:endParaRPr>
          </a:p>
        </p:txBody>
      </p:sp>
      <p:sp>
        <p:nvSpPr>
          <p:cNvPr id="587" name="Google Shape;587;p51"/>
          <p:cNvSpPr txBox="1"/>
          <p:nvPr/>
        </p:nvSpPr>
        <p:spPr>
          <a:xfrm>
            <a:off x="604950" y="1275925"/>
            <a:ext cx="8260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 Nodes</a:t>
            </a:r>
            <a:endParaRPr sz="1300">
              <a:solidFill>
                <a:srgbClr val="FFFFFF"/>
              </a:solidFill>
              <a:latin typeface="Lexend"/>
              <a:ea typeface="Lexend"/>
              <a:cs typeface="Lexend"/>
              <a:sym typeface="Lexend"/>
            </a:endParaRPr>
          </a:p>
        </p:txBody>
      </p:sp>
      <p:sp>
        <p:nvSpPr>
          <p:cNvPr id="588" name="Google Shape;588;p51"/>
          <p:cNvSpPr txBox="1"/>
          <p:nvPr/>
        </p:nvSpPr>
        <p:spPr>
          <a:xfrm>
            <a:off x="1280250" y="4153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Core Components of LangGraph</a:t>
            </a:r>
            <a:endParaRPr sz="1800">
              <a:solidFill>
                <a:srgbClr val="FFFFFF"/>
              </a:solidFill>
              <a:latin typeface="Lexend"/>
              <a:ea typeface="Lexend"/>
              <a:cs typeface="Lexend"/>
              <a:sym typeface="Lexend"/>
            </a:endParaRPr>
          </a:p>
        </p:txBody>
      </p:sp>
      <p:sp>
        <p:nvSpPr>
          <p:cNvPr id="589" name="Google Shape;589;p51"/>
          <p:cNvSpPr txBox="1"/>
          <p:nvPr/>
        </p:nvSpPr>
        <p:spPr>
          <a:xfrm>
            <a:off x="609600" y="22098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Lexend"/>
                <a:ea typeface="Lexend"/>
                <a:cs typeface="Lexend"/>
                <a:sym typeface="Lexend"/>
              </a:rPr>
              <a:t>3. C</a:t>
            </a:r>
            <a:r>
              <a:rPr lang="en" sz="1600">
                <a:solidFill>
                  <a:schemeClr val="lt1"/>
                </a:solidFill>
                <a:latin typeface="Lexend"/>
                <a:ea typeface="Lexend"/>
                <a:cs typeface="Lexend"/>
                <a:sym typeface="Lexend"/>
              </a:rPr>
              <a:t>onditional Edges</a:t>
            </a:r>
            <a:endParaRPr sz="1600">
              <a:solidFill>
                <a:schemeClr val="lt1"/>
              </a:solidFill>
              <a:latin typeface="Lexend"/>
              <a:ea typeface="Lexend"/>
              <a:cs typeface="Lexend"/>
              <a:sym typeface="Lexe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7" name="Shape 77"/>
        <p:cNvGrpSpPr/>
        <p:nvPr/>
      </p:nvGrpSpPr>
      <p:grpSpPr>
        <a:xfrm>
          <a:off x="0" y="0"/>
          <a:ext cx="0" cy="0"/>
          <a:chOff x="0" y="0"/>
          <a:chExt cx="0" cy="0"/>
        </a:xfrm>
      </p:grpSpPr>
      <p:sp>
        <p:nvSpPr>
          <p:cNvPr id="78" name="Google Shape;78;p16"/>
          <p:cNvSpPr txBox="1"/>
          <p:nvPr/>
        </p:nvSpPr>
        <p:spPr>
          <a:xfrm>
            <a:off x="1941750" y="295575"/>
            <a:ext cx="5260500" cy="5694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FFFFF"/>
                </a:solidFill>
                <a:latin typeface="Lexend"/>
                <a:ea typeface="Lexend"/>
                <a:cs typeface="Lexend"/>
                <a:sym typeface="Lexend"/>
              </a:rPr>
              <a:t>Course Overview 💬</a:t>
            </a:r>
            <a:endParaRPr sz="2800">
              <a:solidFill>
                <a:srgbClr val="FFFFFF"/>
              </a:solidFill>
              <a:latin typeface="Lexend"/>
              <a:ea typeface="Lexend"/>
              <a:cs typeface="Lexend"/>
              <a:sym typeface="Lexend"/>
            </a:endParaRPr>
          </a:p>
        </p:txBody>
      </p:sp>
      <p:sp>
        <p:nvSpPr>
          <p:cNvPr id="79" name="Google Shape;79;p16"/>
          <p:cNvSpPr txBox="1"/>
          <p:nvPr/>
        </p:nvSpPr>
        <p:spPr>
          <a:xfrm>
            <a:off x="604950" y="17331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6. What is LangGraph?</a:t>
            </a:r>
            <a:endParaRPr sz="1600">
              <a:solidFill>
                <a:srgbClr val="FFFFFF"/>
              </a:solidFill>
              <a:latin typeface="Lexend"/>
              <a:ea typeface="Lexend"/>
              <a:cs typeface="Lexend"/>
              <a:sym typeface="Lexend"/>
            </a:endParaRPr>
          </a:p>
        </p:txBody>
      </p:sp>
      <p:sp>
        <p:nvSpPr>
          <p:cNvPr id="80" name="Google Shape;80;p16"/>
          <p:cNvSpPr txBox="1"/>
          <p:nvPr/>
        </p:nvSpPr>
        <p:spPr>
          <a:xfrm>
            <a:off x="604950" y="1047325"/>
            <a:ext cx="6600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5</a:t>
            </a:r>
            <a:r>
              <a:rPr lang="en" sz="1600">
                <a:solidFill>
                  <a:srgbClr val="FFFFFF"/>
                </a:solidFill>
                <a:latin typeface="Lexend"/>
                <a:ea typeface="Lexend"/>
                <a:cs typeface="Lexend"/>
                <a:sym typeface="Lexend"/>
              </a:rPr>
              <a:t>. Graph Structure </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	- Direct Acyclic Graph (DAG) vs Cyclic Graph </a:t>
            </a:r>
            <a:endParaRPr sz="1600">
              <a:solidFill>
                <a:srgbClr val="FFFFFF"/>
              </a:solidFill>
              <a:latin typeface="Lexend"/>
              <a:ea typeface="Lexend"/>
              <a:cs typeface="Lexend"/>
              <a:sym typeface="Lexend"/>
            </a:endParaRPr>
          </a:p>
        </p:txBody>
      </p:sp>
      <p:sp>
        <p:nvSpPr>
          <p:cNvPr id="81" name="Google Shape;81;p16"/>
          <p:cNvSpPr txBox="1"/>
          <p:nvPr/>
        </p:nvSpPr>
        <p:spPr>
          <a:xfrm>
            <a:off x="604950" y="27738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8</a:t>
            </a:r>
            <a:r>
              <a:rPr lang="en" sz="1600">
                <a:solidFill>
                  <a:srgbClr val="FFFFFF"/>
                </a:solidFill>
                <a:latin typeface="Lexend"/>
                <a:ea typeface="Lexend"/>
                <a:cs typeface="Lexend"/>
                <a:sym typeface="Lexend"/>
              </a:rPr>
              <a:t>. Creating LangGraph from scratch</a:t>
            </a:r>
            <a:endParaRPr sz="1600">
              <a:solidFill>
                <a:srgbClr val="FFFFFF"/>
              </a:solidFill>
              <a:latin typeface="Lexend"/>
              <a:ea typeface="Lexend"/>
              <a:cs typeface="Lexend"/>
              <a:sym typeface="Lexend"/>
            </a:endParaRPr>
          </a:p>
        </p:txBody>
      </p:sp>
      <p:sp>
        <p:nvSpPr>
          <p:cNvPr id="82" name="Google Shape;82;p16"/>
          <p:cNvSpPr txBox="1"/>
          <p:nvPr/>
        </p:nvSpPr>
        <p:spPr>
          <a:xfrm>
            <a:off x="604950" y="3307225"/>
            <a:ext cx="8793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9</a:t>
            </a:r>
            <a:r>
              <a:rPr lang="en" sz="1600">
                <a:solidFill>
                  <a:srgbClr val="FFFFFF"/>
                </a:solidFill>
                <a:latin typeface="Lexend"/>
                <a:ea typeface="Lexend"/>
                <a:cs typeface="Lexend"/>
                <a:sym typeface="Lexend"/>
              </a:rPr>
              <a:t>. Creating a LangGraph using in-built classes (Reflection, Reflexion agents, etc.) </a:t>
            </a:r>
            <a:endParaRPr sz="1600">
              <a:solidFill>
                <a:srgbClr val="FFFFFF"/>
              </a:solidFill>
              <a:latin typeface="Lexend"/>
              <a:ea typeface="Lexend"/>
              <a:cs typeface="Lexend"/>
              <a:sym typeface="Lexend"/>
            </a:endParaRPr>
          </a:p>
        </p:txBody>
      </p:sp>
      <p:sp>
        <p:nvSpPr>
          <p:cNvPr id="83" name="Google Shape;83;p16"/>
          <p:cNvSpPr txBox="1"/>
          <p:nvPr/>
        </p:nvSpPr>
        <p:spPr>
          <a:xfrm>
            <a:off x="604950" y="2266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7</a:t>
            </a:r>
            <a:r>
              <a:rPr lang="en" sz="1600">
                <a:solidFill>
                  <a:srgbClr val="FFFFFF"/>
                </a:solidFill>
                <a:latin typeface="Lexend"/>
                <a:ea typeface="Lexend"/>
                <a:cs typeface="Lexend"/>
                <a:sym typeface="Lexend"/>
              </a:rPr>
              <a:t>. Why LangGraph is required? </a:t>
            </a:r>
            <a:endParaRPr sz="1600">
              <a:solidFill>
                <a:srgbClr val="FFFFFF"/>
              </a:solidFill>
              <a:latin typeface="Lexend"/>
              <a:ea typeface="Lexend"/>
              <a:cs typeface="Lexend"/>
              <a:sym typeface="Lexend"/>
            </a:endParaRPr>
          </a:p>
        </p:txBody>
      </p:sp>
      <p:sp>
        <p:nvSpPr>
          <p:cNvPr id="84" name="Google Shape;84;p16"/>
          <p:cNvSpPr txBox="1"/>
          <p:nvPr/>
        </p:nvSpPr>
        <p:spPr>
          <a:xfrm>
            <a:off x="604950" y="3840625"/>
            <a:ext cx="7624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10. Key concepts and terms in LangGraph </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	- Graph, state, nodes, edges, visualisation, checkpoints, breakpoints, configuration </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593" name="Shape 593"/>
        <p:cNvGrpSpPr/>
        <p:nvPr/>
      </p:nvGrpSpPr>
      <p:grpSpPr>
        <a:xfrm>
          <a:off x="0" y="0"/>
          <a:ext cx="0" cy="0"/>
          <a:chOff x="0" y="0"/>
          <a:chExt cx="0" cy="0"/>
        </a:xfrm>
      </p:grpSpPr>
      <p:sp>
        <p:nvSpPr>
          <p:cNvPr id="594" name="Google Shape;594;p52"/>
          <p:cNvSpPr txBox="1"/>
          <p:nvPr/>
        </p:nvSpPr>
        <p:spPr>
          <a:xfrm>
            <a:off x="1280250" y="4153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Example: Reflection Agent pattern</a:t>
            </a:r>
            <a:endParaRPr sz="1800">
              <a:solidFill>
                <a:srgbClr val="FFFFFF"/>
              </a:solidFill>
              <a:latin typeface="Lexend"/>
              <a:ea typeface="Lexend"/>
              <a:cs typeface="Lexend"/>
              <a:sym typeface="Lexend"/>
            </a:endParaRPr>
          </a:p>
        </p:txBody>
      </p:sp>
      <p:sp>
        <p:nvSpPr>
          <p:cNvPr id="595" name="Google Shape;595;p52"/>
          <p:cNvSpPr/>
          <p:nvPr/>
        </p:nvSpPr>
        <p:spPr>
          <a:xfrm>
            <a:off x="2314650" y="1344800"/>
            <a:ext cx="4514700" cy="3296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6" name="Google Shape;596;p52"/>
          <p:cNvSpPr/>
          <p:nvPr/>
        </p:nvSpPr>
        <p:spPr>
          <a:xfrm>
            <a:off x="3981900" y="1581300"/>
            <a:ext cx="1180200" cy="5079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7" name="Google Shape;597;p52"/>
          <p:cNvSpPr txBox="1"/>
          <p:nvPr/>
        </p:nvSpPr>
        <p:spPr>
          <a:xfrm>
            <a:off x="4225950" y="1604400"/>
            <a:ext cx="996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_</a:t>
            </a:r>
            <a:r>
              <a:rPr lang="en" sz="1500">
                <a:solidFill>
                  <a:schemeClr val="dk1"/>
                </a:solidFill>
              </a:rPr>
              <a:t>start</a:t>
            </a:r>
            <a:r>
              <a:rPr lang="en" sz="1500">
                <a:solidFill>
                  <a:schemeClr val="dk1"/>
                </a:solidFill>
              </a:rPr>
              <a:t>_</a:t>
            </a:r>
            <a:endParaRPr sz="1500">
              <a:solidFill>
                <a:schemeClr val="dk1"/>
              </a:solidFill>
            </a:endParaRPr>
          </a:p>
        </p:txBody>
      </p:sp>
      <p:cxnSp>
        <p:nvCxnSpPr>
          <p:cNvPr id="598" name="Google Shape;598;p52"/>
          <p:cNvCxnSpPr>
            <a:endCxn id="599" idx="0"/>
          </p:cNvCxnSpPr>
          <p:nvPr/>
        </p:nvCxnSpPr>
        <p:spPr>
          <a:xfrm>
            <a:off x="4572000" y="2067000"/>
            <a:ext cx="0" cy="528000"/>
          </a:xfrm>
          <a:prstGeom prst="straightConnector1">
            <a:avLst/>
          </a:prstGeom>
          <a:noFill/>
          <a:ln cap="flat" cmpd="sng" w="19050">
            <a:solidFill>
              <a:schemeClr val="lt1"/>
            </a:solidFill>
            <a:prstDash val="solid"/>
            <a:round/>
            <a:headEnd len="med" w="med" type="none"/>
            <a:tailEnd len="med" w="med" type="triangle"/>
          </a:ln>
        </p:spPr>
      </p:cxnSp>
      <p:sp>
        <p:nvSpPr>
          <p:cNvPr id="600" name="Google Shape;600;p52"/>
          <p:cNvSpPr/>
          <p:nvPr/>
        </p:nvSpPr>
        <p:spPr>
          <a:xfrm>
            <a:off x="3981900" y="2648100"/>
            <a:ext cx="1180200" cy="420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9" name="Google Shape;599;p52"/>
          <p:cNvSpPr txBox="1"/>
          <p:nvPr/>
        </p:nvSpPr>
        <p:spPr>
          <a:xfrm>
            <a:off x="4073550" y="2595000"/>
            <a:ext cx="996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Generate tweet LLM</a:t>
            </a:r>
            <a:endParaRPr sz="1100">
              <a:solidFill>
                <a:schemeClr val="dk1"/>
              </a:solidFill>
            </a:endParaRPr>
          </a:p>
        </p:txBody>
      </p:sp>
      <p:sp>
        <p:nvSpPr>
          <p:cNvPr id="601" name="Google Shape;601;p52"/>
          <p:cNvSpPr/>
          <p:nvPr/>
        </p:nvSpPr>
        <p:spPr>
          <a:xfrm>
            <a:off x="3143700" y="3943500"/>
            <a:ext cx="1180200" cy="4203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2" name="Google Shape;602;p52"/>
          <p:cNvSpPr txBox="1"/>
          <p:nvPr/>
        </p:nvSpPr>
        <p:spPr>
          <a:xfrm>
            <a:off x="3189600" y="3940200"/>
            <a:ext cx="1088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Criticize</a:t>
            </a:r>
            <a:r>
              <a:rPr lang="en" sz="1100">
                <a:solidFill>
                  <a:schemeClr val="dk1"/>
                </a:solidFill>
              </a:rPr>
              <a:t> tweet </a:t>
            </a:r>
            <a:r>
              <a:rPr lang="en" sz="900">
                <a:solidFill>
                  <a:schemeClr val="dk1"/>
                </a:solidFill>
              </a:rPr>
              <a:t>LLM</a:t>
            </a:r>
            <a:endParaRPr sz="900">
              <a:solidFill>
                <a:schemeClr val="dk1"/>
              </a:solidFill>
            </a:endParaRPr>
          </a:p>
        </p:txBody>
      </p:sp>
      <p:sp>
        <p:nvSpPr>
          <p:cNvPr id="603" name="Google Shape;603;p52"/>
          <p:cNvSpPr/>
          <p:nvPr/>
        </p:nvSpPr>
        <p:spPr>
          <a:xfrm>
            <a:off x="4972500" y="3943500"/>
            <a:ext cx="1180200" cy="420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4" name="Google Shape;604;p52"/>
          <p:cNvSpPr txBox="1"/>
          <p:nvPr/>
        </p:nvSpPr>
        <p:spPr>
          <a:xfrm>
            <a:off x="5064150" y="3966600"/>
            <a:ext cx="996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_</a:t>
            </a:r>
            <a:r>
              <a:rPr lang="en" sz="1100">
                <a:solidFill>
                  <a:schemeClr val="dk1"/>
                </a:solidFill>
              </a:rPr>
              <a:t>END</a:t>
            </a:r>
            <a:r>
              <a:rPr lang="en" sz="1100">
                <a:solidFill>
                  <a:schemeClr val="dk1"/>
                </a:solidFill>
              </a:rPr>
              <a:t>_</a:t>
            </a:r>
            <a:endParaRPr sz="1100">
              <a:solidFill>
                <a:schemeClr val="dk1"/>
              </a:solidFill>
            </a:endParaRPr>
          </a:p>
        </p:txBody>
      </p:sp>
      <p:cxnSp>
        <p:nvCxnSpPr>
          <p:cNvPr id="605" name="Google Shape;605;p52"/>
          <p:cNvCxnSpPr>
            <a:stCxn id="599" idx="2"/>
            <a:endCxn id="602" idx="0"/>
          </p:cNvCxnSpPr>
          <p:nvPr/>
        </p:nvCxnSpPr>
        <p:spPr>
          <a:xfrm rot="5400000">
            <a:off x="3741900" y="3110100"/>
            <a:ext cx="822000" cy="838200"/>
          </a:xfrm>
          <a:prstGeom prst="curvedConnector3">
            <a:avLst>
              <a:gd fmla="val 50000" name="adj1"/>
            </a:avLst>
          </a:prstGeom>
          <a:noFill/>
          <a:ln cap="flat" cmpd="sng" w="19050">
            <a:solidFill>
              <a:schemeClr val="lt1"/>
            </a:solidFill>
            <a:prstDash val="dot"/>
            <a:round/>
            <a:headEnd len="med" w="med" type="none"/>
            <a:tailEnd len="med" w="med" type="stealth"/>
          </a:ln>
        </p:spPr>
      </p:cxnSp>
      <p:cxnSp>
        <p:nvCxnSpPr>
          <p:cNvPr id="606" name="Google Shape;606;p52"/>
          <p:cNvCxnSpPr>
            <a:stCxn id="599" idx="2"/>
            <a:endCxn id="604" idx="0"/>
          </p:cNvCxnSpPr>
          <p:nvPr/>
        </p:nvCxnSpPr>
        <p:spPr>
          <a:xfrm flipH="1" rot="-5400000">
            <a:off x="4643100" y="3047100"/>
            <a:ext cx="848400" cy="990600"/>
          </a:xfrm>
          <a:prstGeom prst="curvedConnector3">
            <a:avLst>
              <a:gd fmla="val 50000" name="adj1"/>
            </a:avLst>
          </a:prstGeom>
          <a:noFill/>
          <a:ln cap="flat" cmpd="sng" w="19050">
            <a:solidFill>
              <a:schemeClr val="lt1"/>
            </a:solidFill>
            <a:prstDash val="dot"/>
            <a:round/>
            <a:headEnd len="med" w="med" type="none"/>
            <a:tailEnd len="med" w="med" type="stealth"/>
          </a:ln>
        </p:spPr>
      </p:cxnSp>
      <p:cxnSp>
        <p:nvCxnSpPr>
          <p:cNvPr id="607" name="Google Shape;607;p52"/>
          <p:cNvCxnSpPr>
            <a:stCxn id="602" idx="1"/>
            <a:endCxn id="600" idx="1"/>
          </p:cNvCxnSpPr>
          <p:nvPr/>
        </p:nvCxnSpPr>
        <p:spPr>
          <a:xfrm flipH="1" rot="10800000">
            <a:off x="3189600" y="2858400"/>
            <a:ext cx="792300" cy="1328100"/>
          </a:xfrm>
          <a:prstGeom prst="curvedConnector3">
            <a:avLst>
              <a:gd fmla="val -30055" name="adj1"/>
            </a:avLst>
          </a:prstGeom>
          <a:noFill/>
          <a:ln cap="flat" cmpd="sng" w="19050">
            <a:solidFill>
              <a:schemeClr val="lt1"/>
            </a:solidFill>
            <a:prstDash val="solid"/>
            <a:round/>
            <a:headEnd len="med" w="med" type="none"/>
            <a:tailEnd len="med" w="med" type="stealth"/>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611" name="Shape 611"/>
        <p:cNvGrpSpPr/>
        <p:nvPr/>
      </p:nvGrpSpPr>
      <p:grpSpPr>
        <a:xfrm>
          <a:off x="0" y="0"/>
          <a:ext cx="0" cy="0"/>
          <a:chOff x="0" y="0"/>
          <a:chExt cx="0" cy="0"/>
        </a:xfrm>
      </p:grpSpPr>
      <p:sp>
        <p:nvSpPr>
          <p:cNvPr id="612" name="Google Shape;612;p53"/>
          <p:cNvSpPr txBox="1"/>
          <p:nvPr/>
        </p:nvSpPr>
        <p:spPr>
          <a:xfrm>
            <a:off x="1280250" y="2244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Reflection Agents in LangGraph</a:t>
            </a:r>
            <a:endParaRPr sz="1800">
              <a:solidFill>
                <a:srgbClr val="FFFFFF"/>
              </a:solidFill>
              <a:latin typeface="Lexend"/>
              <a:ea typeface="Lexend"/>
              <a:cs typeface="Lexend"/>
              <a:sym typeface="Lexen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616" name="Shape 616"/>
        <p:cNvGrpSpPr/>
        <p:nvPr/>
      </p:nvGrpSpPr>
      <p:grpSpPr>
        <a:xfrm>
          <a:off x="0" y="0"/>
          <a:ext cx="0" cy="0"/>
          <a:chOff x="0" y="0"/>
          <a:chExt cx="0" cy="0"/>
        </a:xfrm>
      </p:grpSpPr>
      <p:sp>
        <p:nvSpPr>
          <p:cNvPr id="617" name="Google Shape;617;p54"/>
          <p:cNvSpPr txBox="1"/>
          <p:nvPr/>
        </p:nvSpPr>
        <p:spPr>
          <a:xfrm>
            <a:off x="1319725" y="358500"/>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Reflection Agents in LangGraph</a:t>
            </a:r>
            <a:endParaRPr sz="1800">
              <a:solidFill>
                <a:srgbClr val="FFFFFF"/>
              </a:solidFill>
              <a:latin typeface="Lexend"/>
              <a:ea typeface="Lexend"/>
              <a:cs typeface="Lexend"/>
              <a:sym typeface="Lexend"/>
            </a:endParaRPr>
          </a:p>
        </p:txBody>
      </p:sp>
      <p:sp>
        <p:nvSpPr>
          <p:cNvPr id="618" name="Google Shape;618;p54"/>
          <p:cNvSpPr txBox="1"/>
          <p:nvPr/>
        </p:nvSpPr>
        <p:spPr>
          <a:xfrm>
            <a:off x="604950" y="1123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 What is a Reflection Agent System?</a:t>
            </a:r>
            <a:endParaRPr sz="1600">
              <a:solidFill>
                <a:srgbClr val="FFFFFF"/>
              </a:solidFill>
              <a:latin typeface="Lexend"/>
              <a:ea typeface="Lexend"/>
              <a:cs typeface="Lexend"/>
              <a:sym typeface="Lexend"/>
            </a:endParaRPr>
          </a:p>
        </p:txBody>
      </p:sp>
      <p:sp>
        <p:nvSpPr>
          <p:cNvPr id="619" name="Google Shape;619;p54"/>
          <p:cNvSpPr txBox="1"/>
          <p:nvPr/>
        </p:nvSpPr>
        <p:spPr>
          <a:xfrm>
            <a:off x="604950" y="1504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a:t>
            </a:r>
            <a:r>
              <a:rPr lang="en" sz="1600">
                <a:solidFill>
                  <a:srgbClr val="FFFFFF"/>
                </a:solidFill>
                <a:latin typeface="Lexend"/>
                <a:ea typeface="Lexend"/>
                <a:cs typeface="Lexend"/>
                <a:sym typeface="Lexend"/>
              </a:rPr>
              <a:t>. Three types of Reflection Agent Systems</a:t>
            </a:r>
            <a:endParaRPr sz="1600">
              <a:solidFill>
                <a:srgbClr val="FFFFFF"/>
              </a:solidFill>
              <a:latin typeface="Lexend"/>
              <a:ea typeface="Lexend"/>
              <a:cs typeface="Lexend"/>
              <a:sym typeface="Lexend"/>
            </a:endParaRPr>
          </a:p>
        </p:txBody>
      </p:sp>
      <p:sp>
        <p:nvSpPr>
          <p:cNvPr id="620" name="Google Shape;620;p54"/>
          <p:cNvSpPr txBox="1"/>
          <p:nvPr/>
        </p:nvSpPr>
        <p:spPr>
          <a:xfrm>
            <a:off x="604950" y="1885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3</a:t>
            </a:r>
            <a:r>
              <a:rPr lang="en" sz="1600">
                <a:solidFill>
                  <a:srgbClr val="FFFFFF"/>
                </a:solidFill>
                <a:latin typeface="Lexend"/>
                <a:ea typeface="Lexend"/>
                <a:cs typeface="Lexend"/>
                <a:sym typeface="Lexend"/>
              </a:rPr>
              <a:t>. Setup &amp; Installations</a:t>
            </a:r>
            <a:endParaRPr sz="1600">
              <a:solidFill>
                <a:srgbClr val="FFFFFF"/>
              </a:solidFill>
              <a:latin typeface="Lexend"/>
              <a:ea typeface="Lexend"/>
              <a:cs typeface="Lexend"/>
              <a:sym typeface="Lexend"/>
            </a:endParaRPr>
          </a:p>
        </p:txBody>
      </p:sp>
      <p:sp>
        <p:nvSpPr>
          <p:cNvPr id="621" name="Google Shape;621;p54"/>
          <p:cNvSpPr txBox="1"/>
          <p:nvPr/>
        </p:nvSpPr>
        <p:spPr>
          <a:xfrm>
            <a:off x="604950" y="2266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4. Implement a reflection Agent System</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625" name="Shape 625"/>
        <p:cNvGrpSpPr/>
        <p:nvPr/>
      </p:nvGrpSpPr>
      <p:grpSpPr>
        <a:xfrm>
          <a:off x="0" y="0"/>
          <a:ext cx="0" cy="0"/>
          <a:chOff x="0" y="0"/>
          <a:chExt cx="0" cy="0"/>
        </a:xfrm>
      </p:grpSpPr>
      <p:sp>
        <p:nvSpPr>
          <p:cNvPr id="626" name="Google Shape;626;p55"/>
          <p:cNvSpPr txBox="1"/>
          <p:nvPr/>
        </p:nvSpPr>
        <p:spPr>
          <a:xfrm>
            <a:off x="1319725" y="358500"/>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Reflection Agent pattern in LangGraph</a:t>
            </a:r>
            <a:endParaRPr sz="1800">
              <a:solidFill>
                <a:srgbClr val="FFFFFF"/>
              </a:solidFill>
              <a:latin typeface="Lexend"/>
              <a:ea typeface="Lexend"/>
              <a:cs typeface="Lexend"/>
              <a:sym typeface="Lexend"/>
            </a:endParaRPr>
          </a:p>
        </p:txBody>
      </p:sp>
      <p:sp>
        <p:nvSpPr>
          <p:cNvPr id="627" name="Google Shape;627;p55"/>
          <p:cNvSpPr txBox="1"/>
          <p:nvPr/>
        </p:nvSpPr>
        <p:spPr>
          <a:xfrm>
            <a:off x="604950" y="11997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But what does the English word "reflection" mean?</a:t>
            </a:r>
            <a:endParaRPr b="1" sz="1600">
              <a:solidFill>
                <a:srgbClr val="FFFFFF"/>
              </a:solidFill>
              <a:latin typeface="Lexend"/>
              <a:ea typeface="Lexend"/>
              <a:cs typeface="Lexend"/>
              <a:sym typeface="Lexend"/>
            </a:endParaRPr>
          </a:p>
        </p:txBody>
      </p:sp>
      <p:sp>
        <p:nvSpPr>
          <p:cNvPr id="628" name="Google Shape;628;p55"/>
          <p:cNvSpPr txBox="1"/>
          <p:nvPr/>
        </p:nvSpPr>
        <p:spPr>
          <a:xfrm>
            <a:off x="604950" y="1733125"/>
            <a:ext cx="793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Like how you're looking at your reflection in the mirror, reflection means looking at yourself or your actions</a:t>
            </a:r>
            <a:endParaRPr sz="1600">
              <a:solidFill>
                <a:srgbClr val="FFFFFF"/>
              </a:solidFill>
              <a:latin typeface="Lexend"/>
              <a:ea typeface="Lexend"/>
              <a:cs typeface="Lexend"/>
              <a:sym typeface="Lexend"/>
            </a:endParaRPr>
          </a:p>
        </p:txBody>
      </p:sp>
      <p:sp>
        <p:nvSpPr>
          <p:cNvPr id="629" name="Google Shape;629;p55"/>
          <p:cNvSpPr txBox="1"/>
          <p:nvPr/>
        </p:nvSpPr>
        <p:spPr>
          <a:xfrm>
            <a:off x="604950" y="2418925"/>
            <a:ext cx="793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For example: </a:t>
            </a:r>
            <a:endParaRPr sz="1600">
              <a:solidFill>
                <a:srgbClr val="FFFFFF"/>
              </a:solidFill>
              <a:latin typeface="Lexend"/>
              <a:ea typeface="Lexend"/>
              <a:cs typeface="Lexend"/>
              <a:sym typeface="Lexend"/>
            </a:endParaRPr>
          </a:p>
        </p:txBody>
      </p:sp>
      <p:sp>
        <p:nvSpPr>
          <p:cNvPr id="630" name="Google Shape;630;p55"/>
          <p:cNvSpPr txBox="1"/>
          <p:nvPr/>
        </p:nvSpPr>
        <p:spPr>
          <a:xfrm>
            <a:off x="452550" y="2876125"/>
            <a:ext cx="793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 - After giving a presentation, thinking about how it went</a:t>
            </a:r>
            <a:endParaRPr sz="1600">
              <a:solidFill>
                <a:srgbClr val="FFFFFF"/>
              </a:solidFill>
              <a:latin typeface="Lexend"/>
              <a:ea typeface="Lexend"/>
              <a:cs typeface="Lexend"/>
              <a:sym typeface="Lexend"/>
            </a:endParaRPr>
          </a:p>
        </p:txBody>
      </p:sp>
      <p:sp>
        <p:nvSpPr>
          <p:cNvPr id="631" name="Google Shape;631;p55"/>
          <p:cNvSpPr txBox="1"/>
          <p:nvPr/>
        </p:nvSpPr>
        <p:spPr>
          <a:xfrm>
            <a:off x="452550" y="3257125"/>
            <a:ext cx="793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 - After writing an email, reading it again to check if it's clear</a:t>
            </a:r>
            <a:endParaRPr sz="1600">
              <a:solidFill>
                <a:srgbClr val="FFFFFF"/>
              </a:solidFill>
              <a:latin typeface="Lexend"/>
              <a:ea typeface="Lexend"/>
              <a:cs typeface="Lexend"/>
              <a:sym typeface="Lexend"/>
            </a:endParaRPr>
          </a:p>
        </p:txBody>
      </p:sp>
      <p:sp>
        <p:nvSpPr>
          <p:cNvPr id="632" name="Google Shape;632;p55"/>
          <p:cNvSpPr txBox="1"/>
          <p:nvPr/>
        </p:nvSpPr>
        <p:spPr>
          <a:xfrm>
            <a:off x="452550" y="3638125"/>
            <a:ext cx="7934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 - After making a decision, considering if it was the right choice</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636" name="Shape 636"/>
        <p:cNvGrpSpPr/>
        <p:nvPr/>
      </p:nvGrpSpPr>
      <p:grpSpPr>
        <a:xfrm>
          <a:off x="0" y="0"/>
          <a:ext cx="0" cy="0"/>
          <a:chOff x="0" y="0"/>
          <a:chExt cx="0" cy="0"/>
        </a:xfrm>
      </p:grpSpPr>
      <p:sp>
        <p:nvSpPr>
          <p:cNvPr id="637" name="Google Shape;637;p56"/>
          <p:cNvSpPr txBox="1"/>
          <p:nvPr/>
        </p:nvSpPr>
        <p:spPr>
          <a:xfrm>
            <a:off x="1319725" y="358500"/>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Reflection Agent pattern in LangGraph</a:t>
            </a:r>
            <a:endParaRPr sz="1800">
              <a:solidFill>
                <a:srgbClr val="FFFFFF"/>
              </a:solidFill>
              <a:latin typeface="Lexend"/>
              <a:ea typeface="Lexend"/>
              <a:cs typeface="Lexend"/>
              <a:sym typeface="Lexend"/>
            </a:endParaRPr>
          </a:p>
        </p:txBody>
      </p:sp>
      <p:sp>
        <p:nvSpPr>
          <p:cNvPr id="638" name="Google Shape;638;p56"/>
          <p:cNvSpPr txBox="1"/>
          <p:nvPr/>
        </p:nvSpPr>
        <p:spPr>
          <a:xfrm>
            <a:off x="604950" y="1123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So what is a reflection-agent pattern? </a:t>
            </a:r>
            <a:endParaRPr b="1" sz="1600">
              <a:solidFill>
                <a:srgbClr val="FFFFFF"/>
              </a:solidFill>
              <a:latin typeface="Lexend"/>
              <a:ea typeface="Lexend"/>
              <a:cs typeface="Lexend"/>
              <a:sym typeface="Lexend"/>
            </a:endParaRPr>
          </a:p>
        </p:txBody>
      </p:sp>
      <p:sp>
        <p:nvSpPr>
          <p:cNvPr id="639" name="Google Shape;639;p56"/>
          <p:cNvSpPr txBox="1"/>
          <p:nvPr/>
        </p:nvSpPr>
        <p:spPr>
          <a:xfrm>
            <a:off x="604950" y="1580725"/>
            <a:ext cx="793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 reflection agent pattern is an AI system pattern that can look at its own outputs and think about them/make it better - just like how we look at ourselves in a mirror and self-reflect, make ourselves better</a:t>
            </a:r>
            <a:endParaRPr sz="1600">
              <a:solidFill>
                <a:srgbClr val="FFFFFF"/>
              </a:solidFill>
              <a:latin typeface="Lexend"/>
              <a:ea typeface="Lexend"/>
              <a:cs typeface="Lexend"/>
              <a:sym typeface="Lexend"/>
            </a:endParaRPr>
          </a:p>
        </p:txBody>
      </p:sp>
      <p:sp>
        <p:nvSpPr>
          <p:cNvPr id="640" name="Google Shape;640;p56"/>
          <p:cNvSpPr txBox="1"/>
          <p:nvPr/>
        </p:nvSpPr>
        <p:spPr>
          <a:xfrm>
            <a:off x="604950" y="2571325"/>
            <a:ext cx="7934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 basic reflection agent system typically consists of: </a:t>
            </a:r>
            <a:endParaRPr sz="1600">
              <a:solidFill>
                <a:srgbClr val="FFFFFF"/>
              </a:solidFill>
              <a:latin typeface="Lexend"/>
              <a:ea typeface="Lexend"/>
              <a:cs typeface="Lexend"/>
              <a:sym typeface="Lexend"/>
            </a:endParaRPr>
          </a:p>
          <a:p>
            <a:pPr indent="0" lvl="0" marL="0" rtl="0" algn="l">
              <a:spcBef>
                <a:spcPts val="0"/>
              </a:spcBef>
              <a:spcAft>
                <a:spcPts val="0"/>
              </a:spcAft>
              <a:buNone/>
            </a:pPr>
            <a:r>
              <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1. A generator agent </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2. A reflector agent</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644" name="Shape 644"/>
        <p:cNvGrpSpPr/>
        <p:nvPr/>
      </p:nvGrpSpPr>
      <p:grpSpPr>
        <a:xfrm>
          <a:off x="0" y="0"/>
          <a:ext cx="0" cy="0"/>
          <a:chOff x="0" y="0"/>
          <a:chExt cx="0" cy="0"/>
        </a:xfrm>
      </p:grpSpPr>
      <p:sp>
        <p:nvSpPr>
          <p:cNvPr id="645" name="Google Shape;645;p57"/>
          <p:cNvSpPr txBox="1"/>
          <p:nvPr/>
        </p:nvSpPr>
        <p:spPr>
          <a:xfrm>
            <a:off x="1280250" y="4153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Example: Basic Reflection Agent pattern</a:t>
            </a:r>
            <a:endParaRPr sz="1800">
              <a:solidFill>
                <a:srgbClr val="FFFFFF"/>
              </a:solidFill>
              <a:latin typeface="Lexend"/>
              <a:ea typeface="Lexend"/>
              <a:cs typeface="Lexend"/>
              <a:sym typeface="Lexend"/>
            </a:endParaRPr>
          </a:p>
        </p:txBody>
      </p:sp>
      <p:sp>
        <p:nvSpPr>
          <p:cNvPr id="646" name="Google Shape;646;p57"/>
          <p:cNvSpPr/>
          <p:nvPr/>
        </p:nvSpPr>
        <p:spPr>
          <a:xfrm>
            <a:off x="2314650" y="1344800"/>
            <a:ext cx="4514700" cy="3296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7" name="Google Shape;647;p57"/>
          <p:cNvSpPr/>
          <p:nvPr/>
        </p:nvSpPr>
        <p:spPr>
          <a:xfrm>
            <a:off x="3981900" y="1581300"/>
            <a:ext cx="1180200" cy="5079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8" name="Google Shape;648;p57"/>
          <p:cNvSpPr txBox="1"/>
          <p:nvPr/>
        </p:nvSpPr>
        <p:spPr>
          <a:xfrm>
            <a:off x="4225950" y="1604400"/>
            <a:ext cx="996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_start_</a:t>
            </a:r>
            <a:endParaRPr sz="1500">
              <a:solidFill>
                <a:schemeClr val="dk1"/>
              </a:solidFill>
            </a:endParaRPr>
          </a:p>
        </p:txBody>
      </p:sp>
      <p:cxnSp>
        <p:nvCxnSpPr>
          <p:cNvPr id="649" name="Google Shape;649;p57"/>
          <p:cNvCxnSpPr>
            <a:endCxn id="650" idx="0"/>
          </p:cNvCxnSpPr>
          <p:nvPr/>
        </p:nvCxnSpPr>
        <p:spPr>
          <a:xfrm>
            <a:off x="4570900" y="2067000"/>
            <a:ext cx="0" cy="528000"/>
          </a:xfrm>
          <a:prstGeom prst="straightConnector1">
            <a:avLst/>
          </a:prstGeom>
          <a:noFill/>
          <a:ln cap="flat" cmpd="sng" w="19050">
            <a:solidFill>
              <a:schemeClr val="lt1"/>
            </a:solidFill>
            <a:prstDash val="solid"/>
            <a:round/>
            <a:headEnd len="med" w="med" type="none"/>
            <a:tailEnd len="med" w="med" type="triangle"/>
          </a:ln>
        </p:spPr>
      </p:cxnSp>
      <p:sp>
        <p:nvSpPr>
          <p:cNvPr id="651" name="Google Shape;651;p57"/>
          <p:cNvSpPr/>
          <p:nvPr/>
        </p:nvSpPr>
        <p:spPr>
          <a:xfrm>
            <a:off x="3981900" y="2648100"/>
            <a:ext cx="1180200" cy="420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0" name="Google Shape;650;p57"/>
          <p:cNvSpPr txBox="1"/>
          <p:nvPr/>
        </p:nvSpPr>
        <p:spPr>
          <a:xfrm>
            <a:off x="3820600" y="2595000"/>
            <a:ext cx="1500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Tweet generation agent</a:t>
            </a:r>
            <a:endParaRPr sz="1100">
              <a:solidFill>
                <a:schemeClr val="dk1"/>
              </a:solidFill>
            </a:endParaRPr>
          </a:p>
        </p:txBody>
      </p:sp>
      <p:sp>
        <p:nvSpPr>
          <p:cNvPr id="652" name="Google Shape;652;p57"/>
          <p:cNvSpPr/>
          <p:nvPr/>
        </p:nvSpPr>
        <p:spPr>
          <a:xfrm>
            <a:off x="3143700" y="3943500"/>
            <a:ext cx="1180200" cy="4203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3" name="Google Shape;653;p57"/>
          <p:cNvSpPr txBox="1"/>
          <p:nvPr/>
        </p:nvSpPr>
        <p:spPr>
          <a:xfrm>
            <a:off x="3189600" y="3892050"/>
            <a:ext cx="1088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Tweet critique agent</a:t>
            </a:r>
            <a:endParaRPr sz="900">
              <a:solidFill>
                <a:schemeClr val="dk1"/>
              </a:solidFill>
            </a:endParaRPr>
          </a:p>
        </p:txBody>
      </p:sp>
      <p:sp>
        <p:nvSpPr>
          <p:cNvPr id="654" name="Google Shape;654;p57"/>
          <p:cNvSpPr/>
          <p:nvPr/>
        </p:nvSpPr>
        <p:spPr>
          <a:xfrm>
            <a:off x="4972500" y="3943500"/>
            <a:ext cx="1180200" cy="420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5" name="Google Shape;655;p57"/>
          <p:cNvSpPr txBox="1"/>
          <p:nvPr/>
        </p:nvSpPr>
        <p:spPr>
          <a:xfrm>
            <a:off x="5064150" y="3966600"/>
            <a:ext cx="996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_END_</a:t>
            </a:r>
            <a:endParaRPr sz="1100">
              <a:solidFill>
                <a:schemeClr val="dk1"/>
              </a:solidFill>
            </a:endParaRPr>
          </a:p>
        </p:txBody>
      </p:sp>
      <p:cxnSp>
        <p:nvCxnSpPr>
          <p:cNvPr id="656" name="Google Shape;656;p57"/>
          <p:cNvCxnSpPr>
            <a:stCxn id="650" idx="2"/>
            <a:endCxn id="653" idx="0"/>
          </p:cNvCxnSpPr>
          <p:nvPr/>
        </p:nvCxnSpPr>
        <p:spPr>
          <a:xfrm rot="5400000">
            <a:off x="3765400" y="3086700"/>
            <a:ext cx="774000" cy="837000"/>
          </a:xfrm>
          <a:prstGeom prst="curvedConnector3">
            <a:avLst>
              <a:gd fmla="val 49990" name="adj1"/>
            </a:avLst>
          </a:prstGeom>
          <a:noFill/>
          <a:ln cap="flat" cmpd="sng" w="19050">
            <a:solidFill>
              <a:schemeClr val="lt1"/>
            </a:solidFill>
            <a:prstDash val="dot"/>
            <a:round/>
            <a:headEnd len="med" w="med" type="none"/>
            <a:tailEnd len="med" w="med" type="stealth"/>
          </a:ln>
        </p:spPr>
      </p:cxnSp>
      <p:cxnSp>
        <p:nvCxnSpPr>
          <p:cNvPr id="657" name="Google Shape;657;p57"/>
          <p:cNvCxnSpPr>
            <a:stCxn id="650" idx="2"/>
            <a:endCxn id="655" idx="0"/>
          </p:cNvCxnSpPr>
          <p:nvPr/>
        </p:nvCxnSpPr>
        <p:spPr>
          <a:xfrm flipH="1" rot="-5400000">
            <a:off x="4642600" y="3046500"/>
            <a:ext cx="848400" cy="991800"/>
          </a:xfrm>
          <a:prstGeom prst="curvedConnector3">
            <a:avLst>
              <a:gd fmla="val 50000" name="adj1"/>
            </a:avLst>
          </a:prstGeom>
          <a:noFill/>
          <a:ln cap="flat" cmpd="sng" w="19050">
            <a:solidFill>
              <a:schemeClr val="lt1"/>
            </a:solidFill>
            <a:prstDash val="dot"/>
            <a:round/>
            <a:headEnd len="med" w="med" type="none"/>
            <a:tailEnd len="med" w="med" type="stealth"/>
          </a:ln>
        </p:spPr>
      </p:cxnSp>
      <p:cxnSp>
        <p:nvCxnSpPr>
          <p:cNvPr id="658" name="Google Shape;658;p57"/>
          <p:cNvCxnSpPr>
            <a:stCxn id="653" idx="1"/>
            <a:endCxn id="651" idx="1"/>
          </p:cNvCxnSpPr>
          <p:nvPr/>
        </p:nvCxnSpPr>
        <p:spPr>
          <a:xfrm flipH="1" rot="10800000">
            <a:off x="3189600" y="2858250"/>
            <a:ext cx="792300" cy="1295400"/>
          </a:xfrm>
          <a:prstGeom prst="curvedConnector3">
            <a:avLst>
              <a:gd fmla="val -30055" name="adj1"/>
            </a:avLst>
          </a:prstGeom>
          <a:noFill/>
          <a:ln cap="flat" cmpd="sng" w="19050">
            <a:solidFill>
              <a:schemeClr val="lt1"/>
            </a:solidFill>
            <a:prstDash val="solid"/>
            <a:round/>
            <a:headEnd len="med" w="med" type="none"/>
            <a:tailEnd len="med" w="med" type="stealth"/>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662" name="Shape 662"/>
        <p:cNvGrpSpPr/>
        <p:nvPr/>
      </p:nvGrpSpPr>
      <p:grpSpPr>
        <a:xfrm>
          <a:off x="0" y="0"/>
          <a:ext cx="0" cy="0"/>
          <a:chOff x="0" y="0"/>
          <a:chExt cx="0" cy="0"/>
        </a:xfrm>
      </p:grpSpPr>
      <p:sp>
        <p:nvSpPr>
          <p:cNvPr id="663" name="Google Shape;663;p58"/>
          <p:cNvSpPr txBox="1"/>
          <p:nvPr/>
        </p:nvSpPr>
        <p:spPr>
          <a:xfrm>
            <a:off x="1319725" y="358500"/>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Reflection Agent pattern in LangGraph</a:t>
            </a:r>
            <a:endParaRPr sz="1800">
              <a:solidFill>
                <a:srgbClr val="FFFFFF"/>
              </a:solidFill>
              <a:latin typeface="Lexend"/>
              <a:ea typeface="Lexend"/>
              <a:cs typeface="Lexend"/>
              <a:sym typeface="Lexend"/>
            </a:endParaRPr>
          </a:p>
        </p:txBody>
      </p:sp>
      <p:pic>
        <p:nvPicPr>
          <p:cNvPr id="664" name="Google Shape;664;p58"/>
          <p:cNvPicPr preferRelativeResize="0"/>
          <p:nvPr/>
        </p:nvPicPr>
        <p:blipFill rotWithShape="1">
          <a:blip r:embed="rId3">
            <a:alphaModFix/>
          </a:blip>
          <a:srcRect b="16789" l="27735" r="27217" t="33255"/>
          <a:stretch/>
        </p:blipFill>
        <p:spPr>
          <a:xfrm>
            <a:off x="2351013" y="1451226"/>
            <a:ext cx="4216125" cy="29222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8" name="Shape 668"/>
        <p:cNvGrpSpPr/>
        <p:nvPr/>
      </p:nvGrpSpPr>
      <p:grpSpPr>
        <a:xfrm>
          <a:off x="0" y="0"/>
          <a:ext cx="0" cy="0"/>
          <a:chOff x="0" y="0"/>
          <a:chExt cx="0" cy="0"/>
        </a:xfrm>
      </p:grpSpPr>
      <p:pic>
        <p:nvPicPr>
          <p:cNvPr id="669" name="Google Shape;669;p59"/>
          <p:cNvPicPr preferRelativeResize="0"/>
          <p:nvPr/>
        </p:nvPicPr>
        <p:blipFill rotWithShape="1">
          <a:blip r:embed="rId3">
            <a:alphaModFix/>
          </a:blip>
          <a:srcRect b="13146" l="10075" r="9956" t="33302"/>
          <a:stretch/>
        </p:blipFill>
        <p:spPr>
          <a:xfrm>
            <a:off x="-691050" y="382250"/>
            <a:ext cx="10429174" cy="436462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673" name="Shape 673"/>
        <p:cNvGrpSpPr/>
        <p:nvPr/>
      </p:nvGrpSpPr>
      <p:grpSpPr>
        <a:xfrm>
          <a:off x="0" y="0"/>
          <a:ext cx="0" cy="0"/>
          <a:chOff x="0" y="0"/>
          <a:chExt cx="0" cy="0"/>
        </a:xfrm>
      </p:grpSpPr>
      <p:sp>
        <p:nvSpPr>
          <p:cNvPr id="674" name="Google Shape;674;p60"/>
          <p:cNvSpPr txBox="1"/>
          <p:nvPr/>
        </p:nvSpPr>
        <p:spPr>
          <a:xfrm>
            <a:off x="1319725" y="358500"/>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Types of </a:t>
            </a:r>
            <a:r>
              <a:rPr lang="en" sz="2100">
                <a:solidFill>
                  <a:srgbClr val="FFFFFF"/>
                </a:solidFill>
                <a:latin typeface="Lexend"/>
                <a:ea typeface="Lexend"/>
                <a:cs typeface="Lexend"/>
                <a:sym typeface="Lexend"/>
              </a:rPr>
              <a:t>Reflection Agents in LangGraph</a:t>
            </a:r>
            <a:endParaRPr sz="1800">
              <a:solidFill>
                <a:srgbClr val="FFFFFF"/>
              </a:solidFill>
              <a:latin typeface="Lexend"/>
              <a:ea typeface="Lexend"/>
              <a:cs typeface="Lexend"/>
              <a:sym typeface="Lexend"/>
            </a:endParaRPr>
          </a:p>
        </p:txBody>
      </p:sp>
      <p:sp>
        <p:nvSpPr>
          <p:cNvPr id="675" name="Google Shape;675;p60"/>
          <p:cNvSpPr txBox="1"/>
          <p:nvPr/>
        </p:nvSpPr>
        <p:spPr>
          <a:xfrm>
            <a:off x="528750" y="12759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There are 3 types: </a:t>
            </a:r>
            <a:endParaRPr sz="1600">
              <a:solidFill>
                <a:srgbClr val="FFFFFF"/>
              </a:solidFill>
              <a:latin typeface="Lexend"/>
              <a:ea typeface="Lexend"/>
              <a:cs typeface="Lexend"/>
              <a:sym typeface="Lexend"/>
            </a:endParaRPr>
          </a:p>
        </p:txBody>
      </p:sp>
      <p:sp>
        <p:nvSpPr>
          <p:cNvPr id="676" name="Google Shape;676;p60"/>
          <p:cNvSpPr txBox="1"/>
          <p:nvPr/>
        </p:nvSpPr>
        <p:spPr>
          <a:xfrm>
            <a:off x="452550" y="1809325"/>
            <a:ext cx="793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 Basic Reflection Agents </a:t>
            </a:r>
            <a:endParaRPr sz="1600">
              <a:solidFill>
                <a:srgbClr val="FFFFFF"/>
              </a:solidFill>
              <a:latin typeface="Lexend"/>
              <a:ea typeface="Lexend"/>
              <a:cs typeface="Lexend"/>
              <a:sym typeface="Lexend"/>
            </a:endParaRPr>
          </a:p>
        </p:txBody>
      </p:sp>
      <p:sp>
        <p:nvSpPr>
          <p:cNvPr id="677" name="Google Shape;677;p60"/>
          <p:cNvSpPr txBox="1"/>
          <p:nvPr/>
        </p:nvSpPr>
        <p:spPr>
          <a:xfrm>
            <a:off x="452550" y="2190325"/>
            <a:ext cx="793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 Reflexion Agents </a:t>
            </a:r>
            <a:endParaRPr sz="1600">
              <a:solidFill>
                <a:srgbClr val="FFFFFF"/>
              </a:solidFill>
              <a:latin typeface="Lexend"/>
              <a:ea typeface="Lexend"/>
              <a:cs typeface="Lexend"/>
              <a:sym typeface="Lexend"/>
            </a:endParaRPr>
          </a:p>
        </p:txBody>
      </p:sp>
      <p:sp>
        <p:nvSpPr>
          <p:cNvPr id="678" name="Google Shape;678;p60"/>
          <p:cNvSpPr txBox="1"/>
          <p:nvPr/>
        </p:nvSpPr>
        <p:spPr>
          <a:xfrm>
            <a:off x="452550" y="2571325"/>
            <a:ext cx="793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3. Language Agent Tree Search (LATS)</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682" name="Shape 682"/>
        <p:cNvGrpSpPr/>
        <p:nvPr/>
      </p:nvGrpSpPr>
      <p:grpSpPr>
        <a:xfrm>
          <a:off x="0" y="0"/>
          <a:ext cx="0" cy="0"/>
          <a:chOff x="0" y="0"/>
          <a:chExt cx="0" cy="0"/>
        </a:xfrm>
      </p:grpSpPr>
      <p:sp>
        <p:nvSpPr>
          <p:cNvPr id="683" name="Google Shape;683;p61"/>
          <p:cNvSpPr txBox="1"/>
          <p:nvPr/>
        </p:nvSpPr>
        <p:spPr>
          <a:xfrm>
            <a:off x="1091125" y="2263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Let's Implement a Basic Reflection Agent!</a:t>
            </a:r>
            <a:endParaRPr sz="1800">
              <a:solidFill>
                <a:srgbClr val="FFFFFF"/>
              </a:solidFill>
              <a:latin typeface="Lexend"/>
              <a:ea typeface="Lexend"/>
              <a:cs typeface="Lexend"/>
              <a:sym typeface="Lexe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88" name="Shape 88"/>
        <p:cNvGrpSpPr/>
        <p:nvPr/>
      </p:nvGrpSpPr>
      <p:grpSpPr>
        <a:xfrm>
          <a:off x="0" y="0"/>
          <a:ext cx="0" cy="0"/>
          <a:chOff x="0" y="0"/>
          <a:chExt cx="0" cy="0"/>
        </a:xfrm>
      </p:grpSpPr>
      <p:sp>
        <p:nvSpPr>
          <p:cNvPr id="89" name="Google Shape;89;p17"/>
          <p:cNvSpPr txBox="1"/>
          <p:nvPr/>
        </p:nvSpPr>
        <p:spPr>
          <a:xfrm>
            <a:off x="1941750" y="295575"/>
            <a:ext cx="5260500" cy="5694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FFFFF"/>
                </a:solidFill>
                <a:latin typeface="Lexend"/>
                <a:ea typeface="Lexend"/>
                <a:cs typeface="Lexend"/>
                <a:sym typeface="Lexend"/>
              </a:rPr>
              <a:t>Course Overview 💬</a:t>
            </a:r>
            <a:endParaRPr sz="2800">
              <a:solidFill>
                <a:srgbClr val="FFFFFF"/>
              </a:solidFill>
              <a:latin typeface="Lexend"/>
              <a:ea typeface="Lexend"/>
              <a:cs typeface="Lexend"/>
              <a:sym typeface="Lexend"/>
            </a:endParaRPr>
          </a:p>
        </p:txBody>
      </p:sp>
      <p:sp>
        <p:nvSpPr>
          <p:cNvPr id="90" name="Google Shape;90;p17"/>
          <p:cNvSpPr txBox="1"/>
          <p:nvPr/>
        </p:nvSpPr>
        <p:spPr>
          <a:xfrm>
            <a:off x="604950" y="1275925"/>
            <a:ext cx="66003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11. Creating a Chat</a:t>
            </a:r>
            <a:r>
              <a:rPr lang="en" sz="1600">
                <a:solidFill>
                  <a:srgbClr val="FFFFFF"/>
                </a:solidFill>
                <a:latin typeface="Lexend"/>
                <a:ea typeface="Lexend"/>
                <a:cs typeface="Lexend"/>
                <a:sym typeface="Lexend"/>
              </a:rPr>
              <a:t>b</a:t>
            </a:r>
            <a:r>
              <a:rPr lang="en" sz="1600">
                <a:solidFill>
                  <a:srgbClr val="FFFFFF"/>
                </a:solidFill>
                <a:latin typeface="Lexend"/>
                <a:ea typeface="Lexend"/>
                <a:cs typeface="Lexend"/>
                <a:sym typeface="Lexend"/>
              </a:rPr>
              <a:t>ot with LangGraph </a:t>
            </a:r>
            <a:endParaRPr sz="1600">
              <a:solidFill>
                <a:srgbClr val="FFFFFF"/>
              </a:solidFill>
              <a:latin typeface="Lexend"/>
              <a:ea typeface="Lexend"/>
              <a:cs typeface="Lexend"/>
              <a:sym typeface="Lexend"/>
            </a:endParaRPr>
          </a:p>
          <a:p>
            <a:pPr indent="0" lvl="0" marL="0" rtl="0" algn="l">
              <a:spcBef>
                <a:spcPts val="0"/>
              </a:spcBef>
              <a:spcAft>
                <a:spcPts val="0"/>
              </a:spcAft>
              <a:buNone/>
            </a:pPr>
            <a:r>
              <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12. Common Agentic Patterns</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	- Human-in-the-loop</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	- ReAct Agent, and many more. </a:t>
            </a:r>
            <a:endParaRPr sz="1600">
              <a:solidFill>
                <a:srgbClr val="FFFFFF"/>
              </a:solidFill>
              <a:latin typeface="Lexend"/>
              <a:ea typeface="Lexend"/>
              <a:cs typeface="Lexend"/>
              <a:sym typeface="Lexend"/>
            </a:endParaRPr>
          </a:p>
          <a:p>
            <a:pPr indent="0" lvl="0" marL="0" rtl="0" algn="l">
              <a:spcBef>
                <a:spcPts val="0"/>
              </a:spcBef>
              <a:spcAft>
                <a:spcPts val="0"/>
              </a:spcAft>
              <a:buNone/>
            </a:pPr>
            <a:r>
              <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13. Multi-agent systems using LangGraph</a:t>
            </a:r>
            <a:endParaRPr sz="1600">
              <a:solidFill>
                <a:srgbClr val="FFFFFF"/>
              </a:solidFill>
              <a:latin typeface="Lexend"/>
              <a:ea typeface="Lexend"/>
              <a:cs typeface="Lexend"/>
              <a:sym typeface="Lexend"/>
            </a:endParaRPr>
          </a:p>
          <a:p>
            <a:pPr indent="0" lvl="0" marL="0" rtl="0" algn="l">
              <a:spcBef>
                <a:spcPts val="0"/>
              </a:spcBef>
              <a:spcAft>
                <a:spcPts val="0"/>
              </a:spcAft>
              <a:buNone/>
            </a:pPr>
            <a:r>
              <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14. RAGs with LangGraph: CRAG vs ARAG vs self-RAG</a:t>
            </a:r>
            <a:endParaRPr sz="1600">
              <a:solidFill>
                <a:srgbClr val="FFFFFF"/>
              </a:solidFill>
              <a:latin typeface="Lexend"/>
              <a:ea typeface="Lexend"/>
              <a:cs typeface="Lexend"/>
              <a:sym typeface="Lexend"/>
            </a:endParaRPr>
          </a:p>
          <a:p>
            <a:pPr indent="0" lvl="0" marL="0" rtl="0" algn="l">
              <a:spcBef>
                <a:spcPts val="0"/>
              </a:spcBef>
              <a:spcAft>
                <a:spcPts val="0"/>
              </a:spcAft>
              <a:buNone/>
            </a:pPr>
            <a:r>
              <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15. Persistence </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687" name="Shape 687"/>
        <p:cNvGrpSpPr/>
        <p:nvPr/>
      </p:nvGrpSpPr>
      <p:grpSpPr>
        <a:xfrm>
          <a:off x="0" y="0"/>
          <a:ext cx="0" cy="0"/>
          <a:chOff x="0" y="0"/>
          <a:chExt cx="0" cy="0"/>
        </a:xfrm>
      </p:grpSpPr>
      <p:sp>
        <p:nvSpPr>
          <p:cNvPr id="688" name="Google Shape;688;p62"/>
          <p:cNvSpPr txBox="1"/>
          <p:nvPr/>
        </p:nvSpPr>
        <p:spPr>
          <a:xfrm>
            <a:off x="1120750" y="35815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Let's Implement a Basic Reflection Agent!</a:t>
            </a:r>
            <a:endParaRPr sz="1800">
              <a:solidFill>
                <a:srgbClr val="FFFFFF"/>
              </a:solidFill>
              <a:latin typeface="Lexend"/>
              <a:ea typeface="Lexend"/>
              <a:cs typeface="Lexend"/>
              <a:sym typeface="Lexend"/>
            </a:endParaRPr>
          </a:p>
        </p:txBody>
      </p:sp>
      <p:pic>
        <p:nvPicPr>
          <p:cNvPr id="689" name="Google Shape;689;p62"/>
          <p:cNvPicPr preferRelativeResize="0"/>
          <p:nvPr/>
        </p:nvPicPr>
        <p:blipFill>
          <a:blip r:embed="rId3">
            <a:alphaModFix/>
          </a:blip>
          <a:stretch>
            <a:fillRect/>
          </a:stretch>
        </p:blipFill>
        <p:spPr>
          <a:xfrm>
            <a:off x="4571999" y="1046475"/>
            <a:ext cx="3630950" cy="3855776"/>
          </a:xfrm>
          <a:prstGeom prst="rect">
            <a:avLst/>
          </a:prstGeom>
          <a:noFill/>
          <a:ln>
            <a:noFill/>
          </a:ln>
        </p:spPr>
      </p:pic>
      <p:sp>
        <p:nvSpPr>
          <p:cNvPr id="690" name="Google Shape;690;p62"/>
          <p:cNvSpPr txBox="1"/>
          <p:nvPr/>
        </p:nvSpPr>
        <p:spPr>
          <a:xfrm>
            <a:off x="376350" y="1733125"/>
            <a:ext cx="369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 generation_chain</a:t>
            </a:r>
            <a:endParaRPr sz="1600">
              <a:solidFill>
                <a:srgbClr val="FFFFFF"/>
              </a:solidFill>
              <a:latin typeface="Lexend"/>
              <a:ea typeface="Lexend"/>
              <a:cs typeface="Lexend"/>
              <a:sym typeface="Lexend"/>
            </a:endParaRPr>
          </a:p>
        </p:txBody>
      </p:sp>
      <p:sp>
        <p:nvSpPr>
          <p:cNvPr id="691" name="Google Shape;691;p62"/>
          <p:cNvSpPr txBox="1"/>
          <p:nvPr/>
        </p:nvSpPr>
        <p:spPr>
          <a:xfrm>
            <a:off x="376350" y="1352125"/>
            <a:ext cx="369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In this section, we'll build: </a:t>
            </a:r>
            <a:endParaRPr sz="1600">
              <a:solidFill>
                <a:srgbClr val="FFFFFF"/>
              </a:solidFill>
              <a:latin typeface="Lexend"/>
              <a:ea typeface="Lexend"/>
              <a:cs typeface="Lexend"/>
              <a:sym typeface="Lexend"/>
            </a:endParaRPr>
          </a:p>
        </p:txBody>
      </p:sp>
      <p:sp>
        <p:nvSpPr>
          <p:cNvPr id="692" name="Google Shape;692;p62"/>
          <p:cNvSpPr txBox="1"/>
          <p:nvPr/>
        </p:nvSpPr>
        <p:spPr>
          <a:xfrm>
            <a:off x="376350" y="2114125"/>
            <a:ext cx="369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a:t>
            </a:r>
            <a:r>
              <a:rPr lang="en" sz="1600">
                <a:solidFill>
                  <a:srgbClr val="FFFFFF"/>
                </a:solidFill>
                <a:latin typeface="Lexend"/>
                <a:ea typeface="Lexend"/>
                <a:cs typeface="Lexend"/>
                <a:sym typeface="Lexend"/>
              </a:rPr>
              <a:t>. reflect_chain</a:t>
            </a:r>
            <a:endParaRPr sz="1600">
              <a:solidFill>
                <a:srgbClr val="FFFFFF"/>
              </a:solidFill>
              <a:latin typeface="Lexend"/>
              <a:ea typeface="Lexend"/>
              <a:cs typeface="Lexend"/>
              <a:sym typeface="Lexen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696" name="Shape 696"/>
        <p:cNvGrpSpPr/>
        <p:nvPr/>
      </p:nvGrpSpPr>
      <p:grpSpPr>
        <a:xfrm>
          <a:off x="0" y="0"/>
          <a:ext cx="0" cy="0"/>
          <a:chOff x="0" y="0"/>
          <a:chExt cx="0" cy="0"/>
        </a:xfrm>
      </p:grpSpPr>
      <p:sp>
        <p:nvSpPr>
          <p:cNvPr id="697" name="Google Shape;697;p63"/>
          <p:cNvSpPr txBox="1"/>
          <p:nvPr/>
        </p:nvSpPr>
        <p:spPr>
          <a:xfrm>
            <a:off x="1026300" y="3384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Basic Reflection Agent!</a:t>
            </a:r>
            <a:endParaRPr sz="1800">
              <a:solidFill>
                <a:srgbClr val="FFFFFF"/>
              </a:solidFill>
              <a:latin typeface="Lexend"/>
              <a:ea typeface="Lexend"/>
              <a:cs typeface="Lexend"/>
              <a:sym typeface="Lexend"/>
            </a:endParaRPr>
          </a:p>
        </p:txBody>
      </p:sp>
      <p:sp>
        <p:nvSpPr>
          <p:cNvPr id="698" name="Google Shape;698;p63"/>
          <p:cNvSpPr txBox="1"/>
          <p:nvPr/>
        </p:nvSpPr>
        <p:spPr>
          <a:xfrm>
            <a:off x="452550" y="1123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What is a MessageGraph?</a:t>
            </a:r>
            <a:endParaRPr sz="1600" u="sng">
              <a:solidFill>
                <a:srgbClr val="FFFFFF"/>
              </a:solidFill>
              <a:latin typeface="Lexend"/>
              <a:ea typeface="Lexend"/>
              <a:cs typeface="Lexend"/>
              <a:sym typeface="Lexend"/>
            </a:endParaRPr>
          </a:p>
        </p:txBody>
      </p:sp>
      <p:sp>
        <p:nvSpPr>
          <p:cNvPr id="699" name="Google Shape;699;p63"/>
          <p:cNvSpPr txBox="1"/>
          <p:nvPr/>
        </p:nvSpPr>
        <p:spPr>
          <a:xfrm>
            <a:off x="452550" y="1580725"/>
            <a:ext cx="793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It is a class that LangGraph provides that we can use to orchestrate the flow of messages between different nodes</a:t>
            </a:r>
            <a:endParaRPr sz="1600">
              <a:solidFill>
                <a:srgbClr val="FFFFFF"/>
              </a:solidFill>
              <a:latin typeface="Lexend"/>
              <a:ea typeface="Lexend"/>
              <a:cs typeface="Lexend"/>
              <a:sym typeface="Lexend"/>
            </a:endParaRPr>
          </a:p>
        </p:txBody>
      </p:sp>
      <p:pic>
        <p:nvPicPr>
          <p:cNvPr id="700" name="Google Shape;700;p63"/>
          <p:cNvPicPr preferRelativeResize="0"/>
          <p:nvPr/>
        </p:nvPicPr>
        <p:blipFill>
          <a:blip r:embed="rId3">
            <a:alphaModFix/>
          </a:blip>
          <a:stretch>
            <a:fillRect/>
          </a:stretch>
        </p:blipFill>
        <p:spPr>
          <a:xfrm>
            <a:off x="6219600" y="2037600"/>
            <a:ext cx="2822525" cy="2997299"/>
          </a:xfrm>
          <a:prstGeom prst="rect">
            <a:avLst/>
          </a:prstGeom>
          <a:noFill/>
          <a:ln>
            <a:noFill/>
          </a:ln>
        </p:spPr>
      </p:pic>
      <p:sp>
        <p:nvSpPr>
          <p:cNvPr id="701" name="Google Shape;701;p63"/>
          <p:cNvSpPr txBox="1"/>
          <p:nvPr/>
        </p:nvSpPr>
        <p:spPr>
          <a:xfrm>
            <a:off x="452550" y="2342725"/>
            <a:ext cx="5374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Example use cases: Simple routing decisions, simple chatbot conversation flow</a:t>
            </a:r>
            <a:endParaRPr sz="1600">
              <a:solidFill>
                <a:srgbClr val="FFFFFF"/>
              </a:solidFill>
              <a:latin typeface="Lexend"/>
              <a:ea typeface="Lexend"/>
              <a:cs typeface="Lexend"/>
              <a:sym typeface="Lexend"/>
            </a:endParaRPr>
          </a:p>
        </p:txBody>
      </p:sp>
      <p:sp>
        <p:nvSpPr>
          <p:cNvPr id="702" name="Google Shape;702;p63"/>
          <p:cNvSpPr txBox="1"/>
          <p:nvPr/>
        </p:nvSpPr>
        <p:spPr>
          <a:xfrm>
            <a:off x="452550" y="3028525"/>
            <a:ext cx="5374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If you just want to pass messages along between nodes, then go for MessageGraph</a:t>
            </a:r>
            <a:endParaRPr sz="1600">
              <a:solidFill>
                <a:srgbClr val="FFFFFF"/>
              </a:solidFill>
              <a:latin typeface="Lexend"/>
              <a:ea typeface="Lexend"/>
              <a:cs typeface="Lexend"/>
              <a:sym typeface="Lexend"/>
            </a:endParaRPr>
          </a:p>
        </p:txBody>
      </p:sp>
      <p:sp>
        <p:nvSpPr>
          <p:cNvPr id="703" name="Google Shape;703;p63"/>
          <p:cNvSpPr txBox="1"/>
          <p:nvPr/>
        </p:nvSpPr>
        <p:spPr>
          <a:xfrm>
            <a:off x="452550" y="3714325"/>
            <a:ext cx="5374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If the app requires complex state management, we have StateGraph (more on this later)</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07" name="Shape 707"/>
        <p:cNvGrpSpPr/>
        <p:nvPr/>
      </p:nvGrpSpPr>
      <p:grpSpPr>
        <a:xfrm>
          <a:off x="0" y="0"/>
          <a:ext cx="0" cy="0"/>
          <a:chOff x="0" y="0"/>
          <a:chExt cx="0" cy="0"/>
        </a:xfrm>
      </p:grpSpPr>
      <p:sp>
        <p:nvSpPr>
          <p:cNvPr id="708" name="Google Shape;708;p64"/>
          <p:cNvSpPr txBox="1"/>
          <p:nvPr/>
        </p:nvSpPr>
        <p:spPr>
          <a:xfrm>
            <a:off x="1026300" y="3384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Basic Reflection Agent!</a:t>
            </a:r>
            <a:endParaRPr sz="1800">
              <a:solidFill>
                <a:srgbClr val="FFFFFF"/>
              </a:solidFill>
              <a:latin typeface="Lexend"/>
              <a:ea typeface="Lexend"/>
              <a:cs typeface="Lexend"/>
              <a:sym typeface="Lexend"/>
            </a:endParaRPr>
          </a:p>
        </p:txBody>
      </p:sp>
      <p:sp>
        <p:nvSpPr>
          <p:cNvPr id="709" name="Google Shape;709;p64"/>
          <p:cNvSpPr txBox="1"/>
          <p:nvPr/>
        </p:nvSpPr>
        <p:spPr>
          <a:xfrm>
            <a:off x="452550" y="1123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What is a MessageGraph?</a:t>
            </a:r>
            <a:endParaRPr sz="1600" u="sng">
              <a:solidFill>
                <a:srgbClr val="FFFFFF"/>
              </a:solidFill>
              <a:latin typeface="Lexend"/>
              <a:ea typeface="Lexend"/>
              <a:cs typeface="Lexend"/>
              <a:sym typeface="Lexend"/>
            </a:endParaRPr>
          </a:p>
        </p:txBody>
      </p:sp>
      <p:pic>
        <p:nvPicPr>
          <p:cNvPr id="710" name="Google Shape;710;p64"/>
          <p:cNvPicPr preferRelativeResize="0"/>
          <p:nvPr/>
        </p:nvPicPr>
        <p:blipFill>
          <a:blip r:embed="rId3">
            <a:alphaModFix/>
          </a:blip>
          <a:stretch>
            <a:fillRect/>
          </a:stretch>
        </p:blipFill>
        <p:spPr>
          <a:xfrm>
            <a:off x="6219600" y="2037600"/>
            <a:ext cx="2822525" cy="2997299"/>
          </a:xfrm>
          <a:prstGeom prst="rect">
            <a:avLst/>
          </a:prstGeom>
          <a:noFill/>
          <a:ln>
            <a:noFill/>
          </a:ln>
        </p:spPr>
      </p:pic>
      <p:sp>
        <p:nvSpPr>
          <p:cNvPr id="711" name="Google Shape;711;p64"/>
          <p:cNvSpPr txBox="1"/>
          <p:nvPr/>
        </p:nvSpPr>
        <p:spPr>
          <a:xfrm>
            <a:off x="452550" y="1580725"/>
            <a:ext cx="793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To put it simply, MessageGraph maintains a list of messages and decides the flow of those messages between nodes</a:t>
            </a:r>
            <a:endParaRPr sz="1600">
              <a:solidFill>
                <a:srgbClr val="FFFFFF"/>
              </a:solidFill>
              <a:latin typeface="Lexend"/>
              <a:ea typeface="Lexend"/>
              <a:cs typeface="Lexend"/>
              <a:sym typeface="Lexend"/>
            </a:endParaRPr>
          </a:p>
        </p:txBody>
      </p:sp>
      <p:sp>
        <p:nvSpPr>
          <p:cNvPr id="712" name="Google Shape;712;p64"/>
          <p:cNvSpPr txBox="1"/>
          <p:nvPr/>
        </p:nvSpPr>
        <p:spPr>
          <a:xfrm>
            <a:off x="452550" y="2266525"/>
            <a:ext cx="5452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Every node in MessageGraph receives the full list of previous messages as input </a:t>
            </a:r>
            <a:endParaRPr sz="1600">
              <a:solidFill>
                <a:srgbClr val="FFFFFF"/>
              </a:solidFill>
              <a:latin typeface="Lexend"/>
              <a:ea typeface="Lexend"/>
              <a:cs typeface="Lexend"/>
              <a:sym typeface="Lexend"/>
            </a:endParaRPr>
          </a:p>
        </p:txBody>
      </p:sp>
      <p:sp>
        <p:nvSpPr>
          <p:cNvPr id="713" name="Google Shape;713;p64"/>
          <p:cNvSpPr txBox="1"/>
          <p:nvPr/>
        </p:nvSpPr>
        <p:spPr>
          <a:xfrm>
            <a:off x="452550" y="2952325"/>
            <a:ext cx="5452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Each node can append new messages to the list and return it</a:t>
            </a:r>
            <a:endParaRPr sz="1600">
              <a:solidFill>
                <a:srgbClr val="FFFFFF"/>
              </a:solidFill>
              <a:latin typeface="Lexend"/>
              <a:ea typeface="Lexend"/>
              <a:cs typeface="Lexend"/>
              <a:sym typeface="Lexend"/>
            </a:endParaRPr>
          </a:p>
        </p:txBody>
      </p:sp>
      <p:sp>
        <p:nvSpPr>
          <p:cNvPr id="714" name="Google Shape;714;p64"/>
          <p:cNvSpPr txBox="1"/>
          <p:nvPr/>
        </p:nvSpPr>
        <p:spPr>
          <a:xfrm>
            <a:off x="452550" y="3638125"/>
            <a:ext cx="5452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The updated message list is then passed to the next node</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18" name="Shape 718"/>
        <p:cNvGrpSpPr/>
        <p:nvPr/>
      </p:nvGrpSpPr>
      <p:grpSpPr>
        <a:xfrm>
          <a:off x="0" y="0"/>
          <a:ext cx="0" cy="0"/>
          <a:chOff x="0" y="0"/>
          <a:chExt cx="0" cy="0"/>
        </a:xfrm>
      </p:grpSpPr>
      <p:sp>
        <p:nvSpPr>
          <p:cNvPr id="719" name="Google Shape;719;p65"/>
          <p:cNvSpPr txBox="1"/>
          <p:nvPr/>
        </p:nvSpPr>
        <p:spPr>
          <a:xfrm>
            <a:off x="1091125" y="2263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Reflexion Agent System</a:t>
            </a:r>
            <a:endParaRPr sz="1800">
              <a:solidFill>
                <a:srgbClr val="FFFFFF"/>
              </a:solidFill>
              <a:latin typeface="Lexend"/>
              <a:ea typeface="Lexend"/>
              <a:cs typeface="Lexend"/>
              <a:sym typeface="Lexen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23" name="Shape 723"/>
        <p:cNvGrpSpPr/>
        <p:nvPr/>
      </p:nvGrpSpPr>
      <p:grpSpPr>
        <a:xfrm>
          <a:off x="0" y="0"/>
          <a:ext cx="0" cy="0"/>
          <a:chOff x="0" y="0"/>
          <a:chExt cx="0" cy="0"/>
        </a:xfrm>
      </p:grpSpPr>
      <p:sp>
        <p:nvSpPr>
          <p:cNvPr id="724" name="Google Shape;724;p66"/>
          <p:cNvSpPr txBox="1"/>
          <p:nvPr/>
        </p:nvSpPr>
        <p:spPr>
          <a:xfrm>
            <a:off x="1319725" y="358500"/>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Reflexion Agents in LangGraph</a:t>
            </a:r>
            <a:endParaRPr sz="1800">
              <a:solidFill>
                <a:srgbClr val="FFFFFF"/>
              </a:solidFill>
              <a:latin typeface="Lexend"/>
              <a:ea typeface="Lexend"/>
              <a:cs typeface="Lexend"/>
              <a:sym typeface="Lexend"/>
            </a:endParaRPr>
          </a:p>
        </p:txBody>
      </p:sp>
      <p:sp>
        <p:nvSpPr>
          <p:cNvPr id="725" name="Google Shape;725;p66"/>
          <p:cNvSpPr txBox="1"/>
          <p:nvPr/>
        </p:nvSpPr>
        <p:spPr>
          <a:xfrm>
            <a:off x="528750" y="1123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Recap of what we saw previously: </a:t>
            </a:r>
            <a:endParaRPr sz="1600" u="sng">
              <a:solidFill>
                <a:srgbClr val="FFFFFF"/>
              </a:solidFill>
              <a:latin typeface="Lexend"/>
              <a:ea typeface="Lexend"/>
              <a:cs typeface="Lexend"/>
              <a:sym typeface="Lexend"/>
            </a:endParaRPr>
          </a:p>
        </p:txBody>
      </p:sp>
      <p:sp>
        <p:nvSpPr>
          <p:cNvPr id="726" name="Google Shape;726;p66"/>
          <p:cNvSpPr txBox="1"/>
          <p:nvPr/>
        </p:nvSpPr>
        <p:spPr>
          <a:xfrm>
            <a:off x="528750" y="16569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Reflection Agent System consists of a generator and a reflector component </a:t>
            </a:r>
            <a:endParaRPr sz="1600">
              <a:solidFill>
                <a:srgbClr val="FFFFFF"/>
              </a:solidFill>
              <a:latin typeface="Lexend"/>
              <a:ea typeface="Lexend"/>
              <a:cs typeface="Lexend"/>
              <a:sym typeface="Lexend"/>
            </a:endParaRPr>
          </a:p>
        </p:txBody>
      </p:sp>
      <p:sp>
        <p:nvSpPr>
          <p:cNvPr id="727" name="Google Shape;727;p66"/>
          <p:cNvSpPr txBox="1"/>
          <p:nvPr/>
        </p:nvSpPr>
        <p:spPr>
          <a:xfrm>
            <a:off x="528750" y="2114125"/>
            <a:ext cx="8220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Although, iteratively making a post better is significantly better than just prompting ChatGPT, the content generated is still not grounded in live data</a:t>
            </a:r>
            <a:endParaRPr sz="1600">
              <a:solidFill>
                <a:srgbClr val="FFFFFF"/>
              </a:solidFill>
              <a:latin typeface="Lexend"/>
              <a:ea typeface="Lexend"/>
              <a:cs typeface="Lexend"/>
              <a:sym typeface="Lexend"/>
            </a:endParaRPr>
          </a:p>
        </p:txBody>
      </p:sp>
      <p:sp>
        <p:nvSpPr>
          <p:cNvPr id="728" name="Google Shape;728;p66"/>
          <p:cNvSpPr txBox="1"/>
          <p:nvPr/>
        </p:nvSpPr>
        <p:spPr>
          <a:xfrm>
            <a:off x="528750" y="32571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Reflexion Agent System address this exact drawback</a:t>
            </a:r>
            <a:endParaRPr sz="1600">
              <a:solidFill>
                <a:srgbClr val="FFFFFF"/>
              </a:solidFill>
              <a:latin typeface="Lexend"/>
              <a:ea typeface="Lexend"/>
              <a:cs typeface="Lexend"/>
              <a:sym typeface="Lexend"/>
            </a:endParaRPr>
          </a:p>
        </p:txBody>
      </p:sp>
      <p:sp>
        <p:nvSpPr>
          <p:cNvPr id="729" name="Google Shape;729;p66"/>
          <p:cNvSpPr txBox="1"/>
          <p:nvPr/>
        </p:nvSpPr>
        <p:spPr>
          <a:xfrm>
            <a:off x="528750" y="27999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It could be </a:t>
            </a:r>
            <a:r>
              <a:rPr lang="en" sz="1600">
                <a:solidFill>
                  <a:srgbClr val="FFFFFF"/>
                </a:solidFill>
                <a:latin typeface="Lexend"/>
                <a:ea typeface="Lexend"/>
                <a:cs typeface="Lexend"/>
                <a:sym typeface="Lexend"/>
              </a:rPr>
              <a:t>hallucination</a:t>
            </a:r>
            <a:r>
              <a:rPr lang="en" sz="1600">
                <a:solidFill>
                  <a:srgbClr val="FFFFFF"/>
                </a:solidFill>
                <a:latin typeface="Lexend"/>
                <a:ea typeface="Lexend"/>
                <a:cs typeface="Lexend"/>
                <a:sym typeface="Lexend"/>
              </a:rPr>
              <a:t> or outdated content and we have no way of knowing</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33" name="Shape 733"/>
        <p:cNvGrpSpPr/>
        <p:nvPr/>
      </p:nvGrpSpPr>
      <p:grpSpPr>
        <a:xfrm>
          <a:off x="0" y="0"/>
          <a:ext cx="0" cy="0"/>
          <a:chOff x="0" y="0"/>
          <a:chExt cx="0" cy="0"/>
        </a:xfrm>
      </p:grpSpPr>
      <p:sp>
        <p:nvSpPr>
          <p:cNvPr id="734" name="Google Shape;734;p67"/>
          <p:cNvSpPr txBox="1"/>
          <p:nvPr/>
        </p:nvSpPr>
        <p:spPr>
          <a:xfrm>
            <a:off x="1319725" y="358500"/>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Reflexion Agents in LangGraph</a:t>
            </a:r>
            <a:endParaRPr sz="1800">
              <a:solidFill>
                <a:srgbClr val="FFFFFF"/>
              </a:solidFill>
              <a:latin typeface="Lexend"/>
              <a:ea typeface="Lexend"/>
              <a:cs typeface="Lexend"/>
              <a:sym typeface="Lexend"/>
            </a:endParaRPr>
          </a:p>
        </p:txBody>
      </p:sp>
      <p:sp>
        <p:nvSpPr>
          <p:cNvPr id="735" name="Google Shape;735;p67"/>
          <p:cNvSpPr txBox="1"/>
          <p:nvPr/>
        </p:nvSpPr>
        <p:spPr>
          <a:xfrm>
            <a:off x="528750" y="1733125"/>
            <a:ext cx="8220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The reflexion agent, similar to reflection agent, not only critiques it's own responses but also fact checks it with external data by making API calls (Internet Search)</a:t>
            </a:r>
            <a:endParaRPr sz="1600">
              <a:solidFill>
                <a:srgbClr val="FFFFFF"/>
              </a:solidFill>
              <a:latin typeface="Lexend"/>
              <a:ea typeface="Lexend"/>
              <a:cs typeface="Lexend"/>
              <a:sym typeface="Lexend"/>
            </a:endParaRPr>
          </a:p>
        </p:txBody>
      </p:sp>
      <p:sp>
        <p:nvSpPr>
          <p:cNvPr id="736" name="Google Shape;736;p67"/>
          <p:cNvSpPr txBox="1"/>
          <p:nvPr/>
        </p:nvSpPr>
        <p:spPr>
          <a:xfrm>
            <a:off x="528750" y="1123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What is Reflexion Agent System: </a:t>
            </a:r>
            <a:endParaRPr sz="1600" u="sng">
              <a:solidFill>
                <a:srgbClr val="FFFFFF"/>
              </a:solidFill>
              <a:latin typeface="Lexend"/>
              <a:ea typeface="Lexend"/>
              <a:cs typeface="Lexend"/>
              <a:sym typeface="Lexend"/>
            </a:endParaRPr>
          </a:p>
        </p:txBody>
      </p:sp>
      <p:sp>
        <p:nvSpPr>
          <p:cNvPr id="737" name="Google Shape;737;p67"/>
          <p:cNvSpPr txBox="1"/>
          <p:nvPr/>
        </p:nvSpPr>
        <p:spPr>
          <a:xfrm>
            <a:off x="528750" y="2723725"/>
            <a:ext cx="8220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In the Reflection agent pattern, we had to rely on the training data of LLMs but in this case, we're not limited to that. </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41" name="Shape 741"/>
        <p:cNvGrpSpPr/>
        <p:nvPr/>
      </p:nvGrpSpPr>
      <p:grpSpPr>
        <a:xfrm>
          <a:off x="0" y="0"/>
          <a:ext cx="0" cy="0"/>
          <a:chOff x="0" y="0"/>
          <a:chExt cx="0" cy="0"/>
        </a:xfrm>
      </p:grpSpPr>
      <p:sp>
        <p:nvSpPr>
          <p:cNvPr id="742" name="Google Shape;742;p68"/>
          <p:cNvSpPr txBox="1"/>
          <p:nvPr/>
        </p:nvSpPr>
        <p:spPr>
          <a:xfrm>
            <a:off x="1319725" y="358500"/>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Reflexion Agents in LangGraph</a:t>
            </a:r>
            <a:endParaRPr sz="1800">
              <a:solidFill>
                <a:srgbClr val="FFFFFF"/>
              </a:solidFill>
              <a:latin typeface="Lexend"/>
              <a:ea typeface="Lexend"/>
              <a:cs typeface="Lexend"/>
              <a:sym typeface="Lexend"/>
            </a:endParaRPr>
          </a:p>
        </p:txBody>
      </p:sp>
      <p:sp>
        <p:nvSpPr>
          <p:cNvPr id="743" name="Google Shape;743;p68"/>
          <p:cNvSpPr txBox="1"/>
          <p:nvPr/>
        </p:nvSpPr>
        <p:spPr>
          <a:xfrm>
            <a:off x="528750" y="1123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What is Reflexion Agent System: </a:t>
            </a:r>
            <a:endParaRPr sz="1600" u="sng">
              <a:solidFill>
                <a:srgbClr val="FFFFFF"/>
              </a:solidFill>
              <a:latin typeface="Lexend"/>
              <a:ea typeface="Lexend"/>
              <a:cs typeface="Lexend"/>
              <a:sym typeface="Lexend"/>
            </a:endParaRPr>
          </a:p>
        </p:txBody>
      </p:sp>
      <p:sp>
        <p:nvSpPr>
          <p:cNvPr id="744" name="Google Shape;744;p68"/>
          <p:cNvSpPr txBox="1"/>
          <p:nvPr/>
        </p:nvSpPr>
        <p:spPr>
          <a:xfrm>
            <a:off x="528750" y="16569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The main component of Reflexion Agent System is the "actor"</a:t>
            </a:r>
            <a:endParaRPr sz="1600">
              <a:solidFill>
                <a:srgbClr val="FFFFFF"/>
              </a:solidFill>
              <a:latin typeface="Lexend"/>
              <a:ea typeface="Lexend"/>
              <a:cs typeface="Lexend"/>
              <a:sym typeface="Lexend"/>
            </a:endParaRPr>
          </a:p>
        </p:txBody>
      </p:sp>
      <p:sp>
        <p:nvSpPr>
          <p:cNvPr id="745" name="Google Shape;745;p68"/>
          <p:cNvSpPr txBox="1"/>
          <p:nvPr/>
        </p:nvSpPr>
        <p:spPr>
          <a:xfrm>
            <a:off x="528750" y="2037925"/>
            <a:ext cx="8220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The "actor" is the main agent that drives everything - it reflects on it's responses and re-executes. </a:t>
            </a:r>
            <a:endParaRPr sz="1600">
              <a:solidFill>
                <a:srgbClr val="FFFFFF"/>
              </a:solidFill>
              <a:latin typeface="Lexend"/>
              <a:ea typeface="Lexend"/>
              <a:cs typeface="Lexend"/>
              <a:sym typeface="Lexend"/>
            </a:endParaRPr>
          </a:p>
        </p:txBody>
      </p:sp>
      <p:sp>
        <p:nvSpPr>
          <p:cNvPr id="746" name="Google Shape;746;p68"/>
          <p:cNvSpPr txBox="1"/>
          <p:nvPr/>
        </p:nvSpPr>
        <p:spPr>
          <a:xfrm>
            <a:off x="528750" y="2647525"/>
            <a:ext cx="8220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It can do this with or without tools to improve based on self-critique that is grounded in external data</a:t>
            </a:r>
            <a:endParaRPr sz="1600">
              <a:solidFill>
                <a:srgbClr val="FFFFFF"/>
              </a:solidFill>
              <a:latin typeface="Lexend"/>
              <a:ea typeface="Lexend"/>
              <a:cs typeface="Lexend"/>
              <a:sym typeface="Lexend"/>
            </a:endParaRPr>
          </a:p>
        </p:txBody>
      </p:sp>
      <p:sp>
        <p:nvSpPr>
          <p:cNvPr id="747" name="Google Shape;747;p68"/>
          <p:cNvSpPr txBox="1"/>
          <p:nvPr/>
        </p:nvSpPr>
        <p:spPr>
          <a:xfrm>
            <a:off x="528750" y="33333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It's main sub-components include: </a:t>
            </a:r>
            <a:endParaRPr sz="1600">
              <a:solidFill>
                <a:srgbClr val="FFFFFF"/>
              </a:solidFill>
              <a:latin typeface="Lexend"/>
              <a:ea typeface="Lexend"/>
              <a:cs typeface="Lexend"/>
              <a:sym typeface="Lexend"/>
            </a:endParaRPr>
          </a:p>
        </p:txBody>
      </p:sp>
      <p:sp>
        <p:nvSpPr>
          <p:cNvPr id="748" name="Google Shape;748;p68"/>
          <p:cNvSpPr txBox="1"/>
          <p:nvPr/>
        </p:nvSpPr>
        <p:spPr>
          <a:xfrm>
            <a:off x="528750" y="37143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 Tools/tool execution</a:t>
            </a:r>
            <a:endParaRPr sz="1600">
              <a:solidFill>
                <a:srgbClr val="FFFFFF"/>
              </a:solidFill>
              <a:latin typeface="Lexend"/>
              <a:ea typeface="Lexend"/>
              <a:cs typeface="Lexend"/>
              <a:sym typeface="Lexend"/>
            </a:endParaRPr>
          </a:p>
        </p:txBody>
      </p:sp>
      <p:sp>
        <p:nvSpPr>
          <p:cNvPr id="749" name="Google Shape;749;p68"/>
          <p:cNvSpPr txBox="1"/>
          <p:nvPr/>
        </p:nvSpPr>
        <p:spPr>
          <a:xfrm>
            <a:off x="528750" y="43239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3</a:t>
            </a:r>
            <a:r>
              <a:rPr lang="en" sz="1600">
                <a:solidFill>
                  <a:srgbClr val="FFFFFF"/>
                </a:solidFill>
                <a:latin typeface="Lexend"/>
                <a:ea typeface="Lexend"/>
                <a:cs typeface="Lexend"/>
                <a:sym typeface="Lexend"/>
              </a:rPr>
              <a:t>. Revisor: re-respond &amp; reflect based on previous reflections</a:t>
            </a:r>
            <a:endParaRPr sz="1600">
              <a:solidFill>
                <a:srgbClr val="FFFFFF"/>
              </a:solidFill>
              <a:latin typeface="Lexend"/>
              <a:ea typeface="Lexend"/>
              <a:cs typeface="Lexend"/>
              <a:sym typeface="Lexend"/>
            </a:endParaRPr>
          </a:p>
        </p:txBody>
      </p:sp>
      <p:sp>
        <p:nvSpPr>
          <p:cNvPr id="750" name="Google Shape;750;p68"/>
          <p:cNvSpPr txBox="1"/>
          <p:nvPr/>
        </p:nvSpPr>
        <p:spPr>
          <a:xfrm>
            <a:off x="528750" y="40191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 Initial responder: </a:t>
            </a:r>
            <a:r>
              <a:rPr lang="en" sz="1600">
                <a:solidFill>
                  <a:srgbClr val="FFFFFF"/>
                </a:solidFill>
                <a:latin typeface="Lexend"/>
                <a:ea typeface="Lexend"/>
                <a:cs typeface="Lexend"/>
                <a:sym typeface="Lexend"/>
              </a:rPr>
              <a:t>generate</a:t>
            </a:r>
            <a:r>
              <a:rPr lang="en" sz="1600">
                <a:solidFill>
                  <a:srgbClr val="FFFFFF"/>
                </a:solidFill>
                <a:latin typeface="Lexend"/>
                <a:ea typeface="Lexend"/>
                <a:cs typeface="Lexend"/>
                <a:sym typeface="Lexend"/>
              </a:rPr>
              <a:t> an initial response &amp; self-reflection</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54" name="Shape 754"/>
        <p:cNvGrpSpPr/>
        <p:nvPr/>
      </p:nvGrpSpPr>
      <p:grpSpPr>
        <a:xfrm>
          <a:off x="0" y="0"/>
          <a:ext cx="0" cy="0"/>
          <a:chOff x="0" y="0"/>
          <a:chExt cx="0" cy="0"/>
        </a:xfrm>
      </p:grpSpPr>
      <p:sp>
        <p:nvSpPr>
          <p:cNvPr id="755" name="Google Shape;755;p69"/>
          <p:cNvSpPr txBox="1"/>
          <p:nvPr/>
        </p:nvSpPr>
        <p:spPr>
          <a:xfrm>
            <a:off x="1319725" y="358500"/>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Reflexion Agents in LangGraph</a:t>
            </a:r>
            <a:endParaRPr sz="1800">
              <a:solidFill>
                <a:srgbClr val="FFFFFF"/>
              </a:solidFill>
              <a:latin typeface="Lexend"/>
              <a:ea typeface="Lexend"/>
              <a:cs typeface="Lexend"/>
              <a:sym typeface="Lexend"/>
            </a:endParaRPr>
          </a:p>
        </p:txBody>
      </p:sp>
      <p:sp>
        <p:nvSpPr>
          <p:cNvPr id="756" name="Google Shape;756;p69"/>
          <p:cNvSpPr txBox="1"/>
          <p:nvPr/>
        </p:nvSpPr>
        <p:spPr>
          <a:xfrm>
            <a:off x="528750" y="1123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Episodic memory</a:t>
            </a:r>
            <a:endParaRPr sz="1600" u="sng">
              <a:solidFill>
                <a:srgbClr val="FFFFFF"/>
              </a:solidFill>
              <a:latin typeface="Lexend"/>
              <a:ea typeface="Lexend"/>
              <a:cs typeface="Lexend"/>
              <a:sym typeface="Lexend"/>
            </a:endParaRPr>
          </a:p>
        </p:txBody>
      </p:sp>
      <p:sp>
        <p:nvSpPr>
          <p:cNvPr id="757" name="Google Shape;757;p69"/>
          <p:cNvSpPr txBox="1"/>
          <p:nvPr/>
        </p:nvSpPr>
        <p:spPr>
          <a:xfrm>
            <a:off x="528750" y="1656925"/>
            <a:ext cx="8220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In the context of Reflexion agents, episodic memory refers to an agent's ability to recall specific past interactions, events, or experiences, rather than just generalized knowledge.</a:t>
            </a:r>
            <a:endParaRPr sz="1600">
              <a:solidFill>
                <a:srgbClr val="FFFFFF"/>
              </a:solidFill>
              <a:latin typeface="Lexend"/>
              <a:ea typeface="Lexend"/>
              <a:cs typeface="Lexend"/>
              <a:sym typeface="Lexend"/>
            </a:endParaRPr>
          </a:p>
        </p:txBody>
      </p:sp>
      <p:sp>
        <p:nvSpPr>
          <p:cNvPr id="758" name="Google Shape;758;p69"/>
          <p:cNvSpPr txBox="1"/>
          <p:nvPr/>
        </p:nvSpPr>
        <p:spPr>
          <a:xfrm>
            <a:off x="528750" y="2647525"/>
            <a:ext cx="8220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This is crucial for making agents feel more context-aware, personalized, and human-like over time.</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62" name="Shape 762"/>
        <p:cNvGrpSpPr/>
        <p:nvPr/>
      </p:nvGrpSpPr>
      <p:grpSpPr>
        <a:xfrm>
          <a:off x="0" y="0"/>
          <a:ext cx="0" cy="0"/>
          <a:chOff x="0" y="0"/>
          <a:chExt cx="0" cy="0"/>
        </a:xfrm>
      </p:grpSpPr>
      <p:sp>
        <p:nvSpPr>
          <p:cNvPr id="763" name="Google Shape;763;p70"/>
          <p:cNvSpPr txBox="1"/>
          <p:nvPr/>
        </p:nvSpPr>
        <p:spPr>
          <a:xfrm>
            <a:off x="1071400" y="308775"/>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Reflexion Agent System</a:t>
            </a:r>
            <a:endParaRPr sz="1800">
              <a:solidFill>
                <a:srgbClr val="FFFFFF"/>
              </a:solidFill>
              <a:latin typeface="Lexend"/>
              <a:ea typeface="Lexend"/>
              <a:cs typeface="Lexend"/>
              <a:sym typeface="Lexend"/>
            </a:endParaRPr>
          </a:p>
        </p:txBody>
      </p:sp>
      <p:pic>
        <p:nvPicPr>
          <p:cNvPr id="764" name="Google Shape;764;p70"/>
          <p:cNvPicPr preferRelativeResize="0"/>
          <p:nvPr/>
        </p:nvPicPr>
        <p:blipFill rotWithShape="1">
          <a:blip r:embed="rId3">
            <a:alphaModFix/>
          </a:blip>
          <a:srcRect b="8485" l="11899" r="15542" t="18367"/>
          <a:stretch/>
        </p:blipFill>
        <p:spPr>
          <a:xfrm>
            <a:off x="1587538" y="1066225"/>
            <a:ext cx="5968927" cy="37605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68" name="Shape 768"/>
        <p:cNvGrpSpPr/>
        <p:nvPr/>
      </p:nvGrpSpPr>
      <p:grpSpPr>
        <a:xfrm>
          <a:off x="0" y="0"/>
          <a:ext cx="0" cy="0"/>
          <a:chOff x="0" y="0"/>
          <a:chExt cx="0" cy="0"/>
        </a:xfrm>
      </p:grpSpPr>
      <p:sp>
        <p:nvSpPr>
          <p:cNvPr id="769" name="Google Shape;769;p71"/>
          <p:cNvSpPr txBox="1"/>
          <p:nvPr/>
        </p:nvSpPr>
        <p:spPr>
          <a:xfrm>
            <a:off x="1091125" y="2263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Let's Implement a Reflexion Agent!</a:t>
            </a:r>
            <a:endParaRPr sz="1800">
              <a:solidFill>
                <a:srgbClr val="FFFFFF"/>
              </a:solidFill>
              <a:latin typeface="Lexend"/>
              <a:ea typeface="Lexend"/>
              <a:cs typeface="Lexend"/>
              <a:sym typeface="Lexe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94" name="Shape 94"/>
        <p:cNvGrpSpPr/>
        <p:nvPr/>
      </p:nvGrpSpPr>
      <p:grpSpPr>
        <a:xfrm>
          <a:off x="0" y="0"/>
          <a:ext cx="0" cy="0"/>
          <a:chOff x="0" y="0"/>
          <a:chExt cx="0" cy="0"/>
        </a:xfrm>
      </p:grpSpPr>
      <p:sp>
        <p:nvSpPr>
          <p:cNvPr id="95" name="Google Shape;95;p18"/>
          <p:cNvSpPr txBox="1"/>
          <p:nvPr/>
        </p:nvSpPr>
        <p:spPr>
          <a:xfrm>
            <a:off x="1941750" y="295575"/>
            <a:ext cx="5260500" cy="5694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FFFFF"/>
                </a:solidFill>
                <a:latin typeface="Lexend"/>
                <a:ea typeface="Lexend"/>
                <a:cs typeface="Lexend"/>
                <a:sym typeface="Lexend"/>
              </a:rPr>
              <a:t>Course Overview 💬</a:t>
            </a:r>
            <a:endParaRPr sz="2800">
              <a:solidFill>
                <a:srgbClr val="FFFFFF"/>
              </a:solidFill>
              <a:latin typeface="Lexend"/>
              <a:ea typeface="Lexend"/>
              <a:cs typeface="Lexend"/>
              <a:sym typeface="Lexend"/>
            </a:endParaRPr>
          </a:p>
        </p:txBody>
      </p:sp>
      <p:sp>
        <p:nvSpPr>
          <p:cNvPr id="96" name="Google Shape;96;p18"/>
          <p:cNvSpPr txBox="1"/>
          <p:nvPr/>
        </p:nvSpPr>
        <p:spPr>
          <a:xfrm>
            <a:off x="604950" y="1275925"/>
            <a:ext cx="6600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16. LangGraph ecosystem </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	- LangGraph Studio</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	- LangGraph Cloud API, etc</a:t>
            </a:r>
            <a:endParaRPr sz="1600">
              <a:solidFill>
                <a:srgbClr val="FFFFFF"/>
              </a:solidFill>
              <a:latin typeface="Lexend"/>
              <a:ea typeface="Lexend"/>
              <a:cs typeface="Lexend"/>
              <a:sym typeface="Lexend"/>
            </a:endParaRPr>
          </a:p>
          <a:p>
            <a:pPr indent="0" lvl="0" marL="0" rtl="0" algn="l">
              <a:spcBef>
                <a:spcPts val="0"/>
              </a:spcBef>
              <a:spcAft>
                <a:spcPts val="0"/>
              </a:spcAft>
              <a:buNone/>
            </a:pPr>
            <a:r>
              <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17. Agents in Production </a:t>
            </a:r>
            <a:endParaRPr sz="1600">
              <a:solidFill>
                <a:srgbClr val="FFFFFF"/>
              </a:solidFill>
              <a:latin typeface="Lexend"/>
              <a:ea typeface="Lexend"/>
              <a:cs typeface="Lexend"/>
              <a:sym typeface="Lexen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73" name="Shape 773"/>
        <p:cNvGrpSpPr/>
        <p:nvPr/>
      </p:nvGrpSpPr>
      <p:grpSpPr>
        <a:xfrm>
          <a:off x="0" y="0"/>
          <a:ext cx="0" cy="0"/>
          <a:chOff x="0" y="0"/>
          <a:chExt cx="0" cy="0"/>
        </a:xfrm>
      </p:grpSpPr>
      <p:sp>
        <p:nvSpPr>
          <p:cNvPr id="774" name="Google Shape;774;p72"/>
          <p:cNvSpPr txBox="1"/>
          <p:nvPr/>
        </p:nvSpPr>
        <p:spPr>
          <a:xfrm>
            <a:off x="1026300" y="430125"/>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LLM Response Parser System</a:t>
            </a:r>
            <a:endParaRPr sz="1800">
              <a:solidFill>
                <a:srgbClr val="FFFFFF"/>
              </a:solidFill>
              <a:latin typeface="Lexend"/>
              <a:ea typeface="Lexend"/>
              <a:cs typeface="Lexend"/>
              <a:sym typeface="Lexend"/>
            </a:endParaRPr>
          </a:p>
        </p:txBody>
      </p:sp>
      <p:sp>
        <p:nvSpPr>
          <p:cNvPr id="775" name="Google Shape;775;p72"/>
          <p:cNvSpPr txBox="1"/>
          <p:nvPr/>
        </p:nvSpPr>
        <p:spPr>
          <a:xfrm>
            <a:off x="528750" y="1199725"/>
            <a:ext cx="8220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The system converts unstructured LLM outputs into well-defined Python objects through a series of structured parsing steps, ensuring data validation and consistent formatting.</a:t>
            </a:r>
            <a:endParaRPr sz="1600">
              <a:solidFill>
                <a:srgbClr val="FFFFFF"/>
              </a:solidFill>
              <a:latin typeface="Lexend"/>
              <a:ea typeface="Lexend"/>
              <a:cs typeface="Lexend"/>
              <a:sym typeface="Lexend"/>
            </a:endParaRPr>
          </a:p>
        </p:txBody>
      </p:sp>
      <p:sp>
        <p:nvSpPr>
          <p:cNvPr id="776" name="Google Shape;776;p72"/>
          <p:cNvSpPr txBox="1"/>
          <p:nvPr/>
        </p:nvSpPr>
        <p:spPr>
          <a:xfrm>
            <a:off x="528750" y="21903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What are the key components?</a:t>
            </a:r>
            <a:endParaRPr sz="1600" u="sng">
              <a:solidFill>
                <a:srgbClr val="FFFFFF"/>
              </a:solidFill>
              <a:latin typeface="Lexend"/>
              <a:ea typeface="Lexend"/>
              <a:cs typeface="Lexend"/>
              <a:sym typeface="Lexend"/>
            </a:endParaRPr>
          </a:p>
        </p:txBody>
      </p:sp>
      <p:sp>
        <p:nvSpPr>
          <p:cNvPr id="777" name="Google Shape;777;p72"/>
          <p:cNvSpPr txBox="1"/>
          <p:nvPr/>
        </p:nvSpPr>
        <p:spPr>
          <a:xfrm>
            <a:off x="528750" y="26475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 Chat Prompt Template</a:t>
            </a:r>
            <a:endParaRPr sz="1600">
              <a:solidFill>
                <a:srgbClr val="FFFFFF"/>
              </a:solidFill>
              <a:latin typeface="Lexend"/>
              <a:ea typeface="Lexend"/>
              <a:cs typeface="Lexend"/>
              <a:sym typeface="Lexend"/>
            </a:endParaRPr>
          </a:p>
        </p:txBody>
      </p:sp>
      <p:sp>
        <p:nvSpPr>
          <p:cNvPr id="778" name="Google Shape;778;p72"/>
          <p:cNvSpPr txBox="1"/>
          <p:nvPr/>
        </p:nvSpPr>
        <p:spPr>
          <a:xfrm>
            <a:off x="528750" y="30285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 Function Calling with Pydantic Schema</a:t>
            </a:r>
            <a:endParaRPr sz="1600">
              <a:solidFill>
                <a:srgbClr val="FFFFFF"/>
              </a:solidFill>
              <a:latin typeface="Lexend"/>
              <a:ea typeface="Lexend"/>
              <a:cs typeface="Lexend"/>
              <a:sym typeface="Lexend"/>
            </a:endParaRPr>
          </a:p>
        </p:txBody>
      </p:sp>
      <p:sp>
        <p:nvSpPr>
          <p:cNvPr id="779" name="Google Shape;779;p72"/>
          <p:cNvSpPr txBox="1"/>
          <p:nvPr/>
        </p:nvSpPr>
        <p:spPr>
          <a:xfrm>
            <a:off x="528750" y="34095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3</a:t>
            </a:r>
            <a:r>
              <a:rPr lang="en" sz="1600">
                <a:solidFill>
                  <a:srgbClr val="FFFFFF"/>
                </a:solidFill>
                <a:latin typeface="Lexend"/>
                <a:ea typeface="Lexend"/>
                <a:cs typeface="Lexend"/>
                <a:sym typeface="Lexend"/>
              </a:rPr>
              <a:t>. </a:t>
            </a:r>
            <a:r>
              <a:rPr lang="en" sz="1600">
                <a:solidFill>
                  <a:srgbClr val="FFFFFF"/>
                </a:solidFill>
                <a:latin typeface="Lexend"/>
                <a:ea typeface="Lexend"/>
                <a:cs typeface="Lexend"/>
                <a:sym typeface="Lexend"/>
              </a:rPr>
              <a:t>Pydantic Parser</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83" name="Shape 783"/>
        <p:cNvGrpSpPr/>
        <p:nvPr/>
      </p:nvGrpSpPr>
      <p:grpSpPr>
        <a:xfrm>
          <a:off x="0" y="0"/>
          <a:ext cx="0" cy="0"/>
          <a:chOff x="0" y="0"/>
          <a:chExt cx="0" cy="0"/>
        </a:xfrm>
      </p:grpSpPr>
      <p:sp>
        <p:nvSpPr>
          <p:cNvPr id="784" name="Google Shape;784;p73"/>
          <p:cNvSpPr txBox="1"/>
          <p:nvPr/>
        </p:nvSpPr>
        <p:spPr>
          <a:xfrm>
            <a:off x="1026300" y="430125"/>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LLM Response Parser System</a:t>
            </a:r>
            <a:endParaRPr sz="1800">
              <a:solidFill>
                <a:srgbClr val="FFFFFF"/>
              </a:solidFill>
              <a:latin typeface="Lexend"/>
              <a:ea typeface="Lexend"/>
              <a:cs typeface="Lexend"/>
              <a:sym typeface="Lexend"/>
            </a:endParaRPr>
          </a:p>
        </p:txBody>
      </p:sp>
      <p:sp>
        <p:nvSpPr>
          <p:cNvPr id="785" name="Google Shape;785;p73"/>
          <p:cNvSpPr txBox="1"/>
          <p:nvPr/>
        </p:nvSpPr>
        <p:spPr>
          <a:xfrm>
            <a:off x="528750" y="11997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 Function Calling with Pydantic Schema</a:t>
            </a:r>
            <a:endParaRPr sz="1600">
              <a:solidFill>
                <a:srgbClr val="FFFFFF"/>
              </a:solidFill>
              <a:latin typeface="Lexend"/>
              <a:ea typeface="Lexend"/>
              <a:cs typeface="Lexend"/>
              <a:sym typeface="Lexend"/>
            </a:endParaRPr>
          </a:p>
        </p:txBody>
      </p:sp>
      <p:sp>
        <p:nvSpPr>
          <p:cNvPr id="786" name="Google Shape;786;p73"/>
          <p:cNvSpPr txBox="1"/>
          <p:nvPr/>
        </p:nvSpPr>
        <p:spPr>
          <a:xfrm>
            <a:off x="528750" y="16569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Function calling: </a:t>
            </a:r>
            <a:endParaRPr sz="1600" u="sng">
              <a:solidFill>
                <a:srgbClr val="FFFFFF"/>
              </a:solidFill>
              <a:latin typeface="Lexend"/>
              <a:ea typeface="Lexend"/>
              <a:cs typeface="Lexend"/>
              <a:sym typeface="Lexend"/>
            </a:endParaRPr>
          </a:p>
        </p:txBody>
      </p:sp>
      <p:sp>
        <p:nvSpPr>
          <p:cNvPr id="787" name="Google Shape;787;p73"/>
          <p:cNvSpPr txBox="1"/>
          <p:nvPr/>
        </p:nvSpPr>
        <p:spPr>
          <a:xfrm>
            <a:off x="528750" y="2037925"/>
            <a:ext cx="8220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Similar to how we make tools available to the LLM, we can also send a schema to the LLM and force it to structure it's JSON output according to the schema </a:t>
            </a:r>
            <a:endParaRPr sz="1600">
              <a:solidFill>
                <a:srgbClr val="FFFFFF"/>
              </a:solidFill>
              <a:latin typeface="Lexend"/>
              <a:ea typeface="Lexend"/>
              <a:cs typeface="Lexend"/>
              <a:sym typeface="Lexend"/>
            </a:endParaRPr>
          </a:p>
        </p:txBody>
      </p:sp>
      <p:sp>
        <p:nvSpPr>
          <p:cNvPr id="788" name="Google Shape;788;p73"/>
          <p:cNvSpPr txBox="1"/>
          <p:nvPr/>
        </p:nvSpPr>
        <p:spPr>
          <a:xfrm>
            <a:off x="528750" y="28761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Pydantic: </a:t>
            </a:r>
            <a:endParaRPr sz="1600" u="sng">
              <a:solidFill>
                <a:srgbClr val="FFFFFF"/>
              </a:solidFill>
              <a:latin typeface="Lexend"/>
              <a:ea typeface="Lexend"/>
              <a:cs typeface="Lexend"/>
              <a:sym typeface="Lexend"/>
            </a:endParaRPr>
          </a:p>
        </p:txBody>
      </p:sp>
      <p:sp>
        <p:nvSpPr>
          <p:cNvPr id="789" name="Google Shape;789;p73"/>
          <p:cNvSpPr txBox="1"/>
          <p:nvPr/>
        </p:nvSpPr>
        <p:spPr>
          <a:xfrm>
            <a:off x="528750" y="32571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 Python library that defines data structures using classes</a:t>
            </a:r>
            <a:endParaRPr sz="1600">
              <a:solidFill>
                <a:srgbClr val="FFFFFF"/>
              </a:solidFill>
              <a:latin typeface="Lexend"/>
              <a:ea typeface="Lexend"/>
              <a:cs typeface="Lexend"/>
              <a:sym typeface="Lexend"/>
            </a:endParaRPr>
          </a:p>
        </p:txBody>
      </p:sp>
      <p:sp>
        <p:nvSpPr>
          <p:cNvPr id="790" name="Google Shape;790;p73"/>
          <p:cNvSpPr txBox="1"/>
          <p:nvPr/>
        </p:nvSpPr>
        <p:spPr>
          <a:xfrm>
            <a:off x="528750" y="363812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Provides automatic validation of JSON data against these class definitions</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94" name="Shape 794"/>
        <p:cNvGrpSpPr/>
        <p:nvPr/>
      </p:nvGrpSpPr>
      <p:grpSpPr>
        <a:xfrm>
          <a:off x="0" y="0"/>
          <a:ext cx="0" cy="0"/>
          <a:chOff x="0" y="0"/>
          <a:chExt cx="0" cy="0"/>
        </a:xfrm>
      </p:grpSpPr>
      <p:sp>
        <p:nvSpPr>
          <p:cNvPr id="795" name="Google Shape;795;p74"/>
          <p:cNvSpPr txBox="1"/>
          <p:nvPr/>
        </p:nvSpPr>
        <p:spPr>
          <a:xfrm>
            <a:off x="1026300" y="430125"/>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LLM Response Parser System</a:t>
            </a:r>
            <a:endParaRPr sz="1800">
              <a:solidFill>
                <a:srgbClr val="FFFFFF"/>
              </a:solidFill>
              <a:latin typeface="Lexend"/>
              <a:ea typeface="Lexend"/>
              <a:cs typeface="Lexend"/>
              <a:sym typeface="Lexend"/>
            </a:endParaRPr>
          </a:p>
        </p:txBody>
      </p:sp>
      <p:sp>
        <p:nvSpPr>
          <p:cNvPr id="796" name="Google Shape;796;p74"/>
          <p:cNvSpPr txBox="1"/>
          <p:nvPr/>
        </p:nvSpPr>
        <p:spPr>
          <a:xfrm>
            <a:off x="528750" y="11997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3</a:t>
            </a:r>
            <a:r>
              <a:rPr lang="en" sz="1600">
                <a:solidFill>
                  <a:srgbClr val="FFFFFF"/>
                </a:solidFill>
                <a:latin typeface="Lexend"/>
                <a:ea typeface="Lexend"/>
                <a:cs typeface="Lexend"/>
                <a:sym typeface="Lexend"/>
              </a:rPr>
              <a:t>. Pydantic Parser</a:t>
            </a:r>
            <a:endParaRPr sz="1600">
              <a:solidFill>
                <a:srgbClr val="FFFFFF"/>
              </a:solidFill>
              <a:latin typeface="Lexend"/>
              <a:ea typeface="Lexend"/>
              <a:cs typeface="Lexend"/>
              <a:sym typeface="Lexend"/>
            </a:endParaRPr>
          </a:p>
        </p:txBody>
      </p:sp>
      <p:sp>
        <p:nvSpPr>
          <p:cNvPr id="797" name="Google Shape;797;p74"/>
          <p:cNvSpPr txBox="1"/>
          <p:nvPr/>
        </p:nvSpPr>
        <p:spPr>
          <a:xfrm>
            <a:off x="528750" y="18053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Takes the JSON output from the LLM's function call</a:t>
            </a:r>
            <a:endParaRPr sz="1600">
              <a:solidFill>
                <a:srgbClr val="FFFFFF"/>
              </a:solidFill>
              <a:latin typeface="Lexend"/>
              <a:ea typeface="Lexend"/>
              <a:cs typeface="Lexend"/>
              <a:sym typeface="Lexend"/>
            </a:endParaRPr>
          </a:p>
        </p:txBody>
      </p:sp>
      <p:sp>
        <p:nvSpPr>
          <p:cNvPr id="798" name="Google Shape;798;p74"/>
          <p:cNvSpPr txBox="1"/>
          <p:nvPr/>
        </p:nvSpPr>
        <p:spPr>
          <a:xfrm>
            <a:off x="528750" y="21863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Validates it against the defined Pydantic schema (class definition)</a:t>
            </a:r>
            <a:endParaRPr sz="1600">
              <a:solidFill>
                <a:srgbClr val="FFFFFF"/>
              </a:solidFill>
              <a:latin typeface="Lexend"/>
              <a:ea typeface="Lexend"/>
              <a:cs typeface="Lexend"/>
              <a:sym typeface="Lexend"/>
            </a:endParaRPr>
          </a:p>
        </p:txBody>
      </p:sp>
      <p:sp>
        <p:nvSpPr>
          <p:cNvPr id="799" name="Google Shape;799;p74"/>
          <p:cNvSpPr txBox="1"/>
          <p:nvPr/>
        </p:nvSpPr>
        <p:spPr>
          <a:xfrm>
            <a:off x="528750" y="25673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Creates instances of Pydantic classes with the validated data</a:t>
            </a:r>
            <a:endParaRPr sz="1600">
              <a:solidFill>
                <a:srgbClr val="FFFFFF"/>
              </a:solidFill>
              <a:latin typeface="Lexend"/>
              <a:ea typeface="Lexend"/>
              <a:cs typeface="Lexend"/>
              <a:sym typeface="Lexend"/>
            </a:endParaRPr>
          </a:p>
        </p:txBody>
      </p:sp>
      <p:sp>
        <p:nvSpPr>
          <p:cNvPr id="800" name="Google Shape;800;p74"/>
          <p:cNvSpPr txBox="1"/>
          <p:nvPr/>
        </p:nvSpPr>
        <p:spPr>
          <a:xfrm>
            <a:off x="528750" y="29483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If the LLMs output does not match with the defined schema, it will throw an error</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804" name="Shape 804"/>
        <p:cNvGrpSpPr/>
        <p:nvPr/>
      </p:nvGrpSpPr>
      <p:grpSpPr>
        <a:xfrm>
          <a:off x="0" y="0"/>
          <a:ext cx="0" cy="0"/>
          <a:chOff x="0" y="0"/>
          <a:chExt cx="0" cy="0"/>
        </a:xfrm>
      </p:grpSpPr>
      <p:sp>
        <p:nvSpPr>
          <p:cNvPr id="805" name="Google Shape;805;p75"/>
          <p:cNvSpPr txBox="1"/>
          <p:nvPr/>
        </p:nvSpPr>
        <p:spPr>
          <a:xfrm>
            <a:off x="982525" y="224375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 using LangGraph</a:t>
            </a:r>
            <a:endParaRPr sz="1800">
              <a:solidFill>
                <a:srgbClr val="FFFFFF"/>
              </a:solidFill>
              <a:latin typeface="Lexend"/>
              <a:ea typeface="Lexend"/>
              <a:cs typeface="Lexend"/>
              <a:sym typeface="Lexen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809" name="Shape 809"/>
        <p:cNvGrpSpPr/>
        <p:nvPr/>
      </p:nvGrpSpPr>
      <p:grpSpPr>
        <a:xfrm>
          <a:off x="0" y="0"/>
          <a:ext cx="0" cy="0"/>
          <a:chOff x="0" y="0"/>
          <a:chExt cx="0" cy="0"/>
        </a:xfrm>
      </p:grpSpPr>
      <p:sp>
        <p:nvSpPr>
          <p:cNvPr id="810" name="Google Shape;810;p76"/>
          <p:cNvSpPr txBox="1"/>
          <p:nvPr/>
        </p:nvSpPr>
        <p:spPr>
          <a:xfrm>
            <a:off x="913800" y="1294475"/>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Think</a:t>
            </a:r>
            <a:r>
              <a:rPr lang="en" sz="1600">
                <a:solidFill>
                  <a:srgbClr val="FFFFFF"/>
                </a:solidFill>
                <a:latin typeface="Lexend"/>
                <a:ea typeface="Lexend"/>
                <a:cs typeface="Lexend"/>
                <a:sym typeface="Lexend"/>
              </a:rPr>
              <a:t>: LLM first thinks about the user prompt/problem</a:t>
            </a:r>
            <a:endParaRPr sz="1600">
              <a:solidFill>
                <a:srgbClr val="FFFFFF"/>
              </a:solidFill>
              <a:latin typeface="Lexend"/>
              <a:ea typeface="Lexend"/>
              <a:cs typeface="Lexend"/>
              <a:sym typeface="Lexend"/>
            </a:endParaRPr>
          </a:p>
        </p:txBody>
      </p:sp>
      <p:sp>
        <p:nvSpPr>
          <p:cNvPr id="811" name="Google Shape;811;p76"/>
          <p:cNvSpPr txBox="1"/>
          <p:nvPr/>
        </p:nvSpPr>
        <p:spPr>
          <a:xfrm>
            <a:off x="913800" y="1675475"/>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Action</a:t>
            </a:r>
            <a:r>
              <a:rPr lang="en" sz="1600">
                <a:solidFill>
                  <a:srgbClr val="FFFFFF"/>
                </a:solidFill>
                <a:latin typeface="Lexend"/>
                <a:ea typeface="Lexend"/>
                <a:cs typeface="Lexend"/>
                <a:sym typeface="Lexend"/>
              </a:rPr>
              <a:t>: LLM decides if it can answer by itself or if it should use a tool</a:t>
            </a:r>
            <a:endParaRPr sz="1600">
              <a:solidFill>
                <a:srgbClr val="FFFFFF"/>
              </a:solidFill>
              <a:latin typeface="Lexend"/>
              <a:ea typeface="Lexend"/>
              <a:cs typeface="Lexend"/>
              <a:sym typeface="Lexend"/>
            </a:endParaRPr>
          </a:p>
        </p:txBody>
      </p:sp>
      <p:sp>
        <p:nvSpPr>
          <p:cNvPr id="812" name="Google Shape;812;p76"/>
          <p:cNvSpPr txBox="1"/>
          <p:nvPr/>
        </p:nvSpPr>
        <p:spPr>
          <a:xfrm>
            <a:off x="913800" y="281135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Observe</a:t>
            </a:r>
            <a:r>
              <a:rPr lang="en" sz="1600">
                <a:solidFill>
                  <a:srgbClr val="FFFFFF"/>
                </a:solidFill>
                <a:latin typeface="Lexend"/>
                <a:ea typeface="Lexend"/>
                <a:cs typeface="Lexend"/>
                <a:sym typeface="Lexend"/>
              </a:rPr>
              <a:t>: LLM observe the result of the tool</a:t>
            </a:r>
            <a:endParaRPr sz="1600">
              <a:solidFill>
                <a:srgbClr val="FFFFFF"/>
              </a:solidFill>
              <a:latin typeface="Lexend"/>
              <a:ea typeface="Lexend"/>
              <a:cs typeface="Lexend"/>
              <a:sym typeface="Lexend"/>
            </a:endParaRPr>
          </a:p>
        </p:txBody>
      </p:sp>
      <p:pic>
        <p:nvPicPr>
          <p:cNvPr id="813" name="Google Shape;813;p76"/>
          <p:cNvPicPr preferRelativeResize="0"/>
          <p:nvPr/>
        </p:nvPicPr>
        <p:blipFill>
          <a:blip r:embed="rId3">
            <a:alphaModFix/>
          </a:blip>
          <a:stretch>
            <a:fillRect/>
          </a:stretch>
        </p:blipFill>
        <p:spPr>
          <a:xfrm rot="-9210395">
            <a:off x="-185036" y="1617564"/>
            <a:ext cx="1308895" cy="1308906"/>
          </a:xfrm>
          <a:prstGeom prst="rect">
            <a:avLst/>
          </a:prstGeom>
          <a:noFill/>
          <a:ln>
            <a:noFill/>
          </a:ln>
        </p:spPr>
      </p:pic>
      <p:pic>
        <p:nvPicPr>
          <p:cNvPr id="814" name="Google Shape;814;p76"/>
          <p:cNvPicPr preferRelativeResize="0"/>
          <p:nvPr/>
        </p:nvPicPr>
        <p:blipFill>
          <a:blip r:embed="rId3">
            <a:alphaModFix/>
          </a:blip>
          <a:stretch>
            <a:fillRect/>
          </a:stretch>
        </p:blipFill>
        <p:spPr>
          <a:xfrm rot="2016694">
            <a:off x="7662499" y="1613961"/>
            <a:ext cx="1316107" cy="1316113"/>
          </a:xfrm>
          <a:prstGeom prst="rect">
            <a:avLst/>
          </a:prstGeom>
          <a:noFill/>
          <a:ln>
            <a:noFill/>
          </a:ln>
        </p:spPr>
      </p:pic>
      <p:sp>
        <p:nvSpPr>
          <p:cNvPr id="815" name="Google Shape;815;p76"/>
          <p:cNvSpPr txBox="1"/>
          <p:nvPr/>
        </p:nvSpPr>
        <p:spPr>
          <a:xfrm>
            <a:off x="2033500" y="4161975"/>
            <a:ext cx="417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Final Answer</a:t>
            </a:r>
            <a:r>
              <a:rPr lang="en" sz="1600">
                <a:solidFill>
                  <a:srgbClr val="FFFFFF"/>
                </a:solidFill>
                <a:latin typeface="Lexend"/>
                <a:ea typeface="Lexend"/>
                <a:cs typeface="Lexend"/>
                <a:sym typeface="Lexend"/>
              </a:rPr>
              <a:t>: "This is your final answer"</a:t>
            </a:r>
            <a:endParaRPr sz="1600">
              <a:solidFill>
                <a:srgbClr val="FFFFFF"/>
              </a:solidFill>
              <a:latin typeface="Lexend"/>
              <a:ea typeface="Lexend"/>
              <a:cs typeface="Lexend"/>
              <a:sym typeface="Lexend"/>
            </a:endParaRPr>
          </a:p>
        </p:txBody>
      </p:sp>
      <p:cxnSp>
        <p:nvCxnSpPr>
          <p:cNvPr id="816" name="Google Shape;816;p76"/>
          <p:cNvCxnSpPr/>
          <p:nvPr/>
        </p:nvCxnSpPr>
        <p:spPr>
          <a:xfrm>
            <a:off x="4120150" y="3306725"/>
            <a:ext cx="0" cy="612000"/>
          </a:xfrm>
          <a:prstGeom prst="straightConnector1">
            <a:avLst/>
          </a:prstGeom>
          <a:noFill/>
          <a:ln cap="flat" cmpd="sng" w="28575">
            <a:solidFill>
              <a:schemeClr val="lt1"/>
            </a:solidFill>
            <a:prstDash val="dot"/>
            <a:round/>
            <a:headEnd len="med" w="med" type="none"/>
            <a:tailEnd len="med" w="med" type="none"/>
          </a:ln>
        </p:spPr>
      </p:cxnSp>
      <p:sp>
        <p:nvSpPr>
          <p:cNvPr id="817" name="Google Shape;817;p76"/>
          <p:cNvSpPr txBox="1"/>
          <p:nvPr/>
        </p:nvSpPr>
        <p:spPr>
          <a:xfrm>
            <a:off x="913800" y="2056475"/>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Action Input</a:t>
            </a:r>
            <a:r>
              <a:rPr lang="en" sz="1600">
                <a:solidFill>
                  <a:srgbClr val="FFFFFF"/>
                </a:solidFill>
                <a:latin typeface="Lexend"/>
                <a:ea typeface="Lexend"/>
                <a:cs typeface="Lexend"/>
                <a:sym typeface="Lexend"/>
              </a:rPr>
              <a:t>: LLM provides the input argument for the tool </a:t>
            </a:r>
            <a:endParaRPr sz="1600">
              <a:solidFill>
                <a:srgbClr val="FFFFFF"/>
              </a:solidFill>
              <a:latin typeface="Lexend"/>
              <a:ea typeface="Lexend"/>
              <a:cs typeface="Lexend"/>
              <a:sym typeface="Lexend"/>
            </a:endParaRPr>
          </a:p>
        </p:txBody>
      </p:sp>
      <p:sp>
        <p:nvSpPr>
          <p:cNvPr id="818" name="Google Shape;818;p76"/>
          <p:cNvSpPr txBox="1"/>
          <p:nvPr/>
        </p:nvSpPr>
        <p:spPr>
          <a:xfrm>
            <a:off x="1980600" y="2437475"/>
            <a:ext cx="823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FFFFFF"/>
                </a:solidFill>
                <a:highlight>
                  <a:srgbClr val="38761D"/>
                </a:highlight>
                <a:latin typeface="Lexend"/>
                <a:ea typeface="Lexend"/>
                <a:cs typeface="Lexend"/>
                <a:sym typeface="Lexend"/>
              </a:rPr>
              <a:t>Here, langChain executes the tool and returns the output to the LLM </a:t>
            </a:r>
            <a:endParaRPr i="1" sz="1200">
              <a:solidFill>
                <a:srgbClr val="FFFFFF"/>
              </a:solidFill>
              <a:highlight>
                <a:srgbClr val="38761D"/>
              </a:highlight>
              <a:latin typeface="Lexend"/>
              <a:ea typeface="Lexend"/>
              <a:cs typeface="Lexend"/>
              <a:sym typeface="Lexend"/>
            </a:endParaRPr>
          </a:p>
        </p:txBody>
      </p:sp>
      <p:sp>
        <p:nvSpPr>
          <p:cNvPr id="819" name="Google Shape;819;p76"/>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 using LangGraph</a:t>
            </a:r>
            <a:endParaRPr sz="1800">
              <a:solidFill>
                <a:srgbClr val="FFFFFF"/>
              </a:solidFill>
              <a:latin typeface="Lexend"/>
              <a:ea typeface="Lexend"/>
              <a:cs typeface="Lexend"/>
              <a:sym typeface="Lexen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823" name="Shape 823"/>
        <p:cNvGrpSpPr/>
        <p:nvPr/>
      </p:nvGrpSpPr>
      <p:grpSpPr>
        <a:xfrm>
          <a:off x="0" y="0"/>
          <a:ext cx="0" cy="0"/>
          <a:chOff x="0" y="0"/>
          <a:chExt cx="0" cy="0"/>
        </a:xfrm>
      </p:grpSpPr>
      <p:sp>
        <p:nvSpPr>
          <p:cNvPr id="824" name="Google Shape;824;p77"/>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a:t>
            </a:r>
            <a:endParaRPr sz="1800">
              <a:solidFill>
                <a:srgbClr val="FFFFFF"/>
              </a:solidFill>
              <a:latin typeface="Lexend"/>
              <a:ea typeface="Lexend"/>
              <a:cs typeface="Lexend"/>
              <a:sym typeface="Lexend"/>
            </a:endParaRPr>
          </a:p>
        </p:txBody>
      </p:sp>
      <p:sp>
        <p:nvSpPr>
          <p:cNvPr id="825" name="Google Shape;825;p77"/>
          <p:cNvSpPr txBox="1"/>
          <p:nvPr/>
        </p:nvSpPr>
        <p:spPr>
          <a:xfrm>
            <a:off x="528750" y="11997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LangChain</a:t>
            </a:r>
            <a:r>
              <a:rPr lang="en" sz="1600" u="sng">
                <a:solidFill>
                  <a:srgbClr val="FFFFFF"/>
                </a:solidFill>
                <a:latin typeface="Lexend"/>
                <a:ea typeface="Lexend"/>
                <a:cs typeface="Lexend"/>
                <a:sym typeface="Lexend"/>
              </a:rPr>
              <a:t>:</a:t>
            </a:r>
            <a:endParaRPr sz="1600" u="sng">
              <a:solidFill>
                <a:srgbClr val="FFFFFF"/>
              </a:solidFill>
              <a:latin typeface="Lexend"/>
              <a:ea typeface="Lexend"/>
              <a:cs typeface="Lexend"/>
              <a:sym typeface="Lexend"/>
            </a:endParaRPr>
          </a:p>
        </p:txBody>
      </p:sp>
      <p:sp>
        <p:nvSpPr>
          <p:cNvPr id="826" name="Google Shape;826;p77"/>
          <p:cNvSpPr txBox="1"/>
          <p:nvPr/>
        </p:nvSpPr>
        <p:spPr>
          <a:xfrm>
            <a:off x="528750" y="16529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In LangChain, we used initialize_agent as an all-in-one solution.</a:t>
            </a:r>
            <a:endParaRPr sz="1600">
              <a:solidFill>
                <a:srgbClr val="FFFFFF"/>
              </a:solidFill>
              <a:latin typeface="Lexend"/>
              <a:ea typeface="Lexend"/>
              <a:cs typeface="Lexend"/>
              <a:sym typeface="Lexend"/>
            </a:endParaRPr>
          </a:p>
        </p:txBody>
      </p:sp>
      <p:sp>
        <p:nvSpPr>
          <p:cNvPr id="827" name="Google Shape;827;p77"/>
          <p:cNvSpPr txBox="1"/>
          <p:nvPr/>
        </p:nvSpPr>
        <p:spPr>
          <a:xfrm>
            <a:off x="528750" y="21101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u="sng">
                <a:solidFill>
                  <a:srgbClr val="FFFFFF"/>
                </a:solidFill>
                <a:latin typeface="Lexend"/>
                <a:ea typeface="Lexend"/>
                <a:cs typeface="Lexend"/>
                <a:sym typeface="Lexend"/>
              </a:rPr>
              <a:t>It combines two key components:</a:t>
            </a:r>
            <a:endParaRPr sz="1600">
              <a:solidFill>
                <a:srgbClr val="FFFFFF"/>
              </a:solidFill>
              <a:latin typeface="Lexend"/>
              <a:ea typeface="Lexend"/>
              <a:cs typeface="Lexend"/>
              <a:sym typeface="Lexend"/>
            </a:endParaRPr>
          </a:p>
        </p:txBody>
      </p:sp>
      <p:sp>
        <p:nvSpPr>
          <p:cNvPr id="828" name="Google Shape;828;p77"/>
          <p:cNvSpPr txBox="1"/>
          <p:nvPr/>
        </p:nvSpPr>
        <p:spPr>
          <a:xfrm>
            <a:off x="528750" y="24911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1. create_react_agent </a:t>
            </a:r>
            <a:endParaRPr sz="1600">
              <a:solidFill>
                <a:srgbClr val="FFFFFF"/>
              </a:solidFill>
              <a:latin typeface="Lexend"/>
              <a:ea typeface="Lexend"/>
              <a:cs typeface="Lexend"/>
              <a:sym typeface="Lexend"/>
            </a:endParaRPr>
          </a:p>
        </p:txBody>
      </p:sp>
      <p:sp>
        <p:nvSpPr>
          <p:cNvPr id="829" name="Google Shape;829;p77"/>
          <p:cNvSpPr txBox="1"/>
          <p:nvPr/>
        </p:nvSpPr>
        <p:spPr>
          <a:xfrm>
            <a:off x="528750" y="28721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2. AgentExecutor (We will eliminate the need for this in LangGraph)</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833" name="Shape 833"/>
        <p:cNvGrpSpPr/>
        <p:nvPr/>
      </p:nvGrpSpPr>
      <p:grpSpPr>
        <a:xfrm>
          <a:off x="0" y="0"/>
          <a:ext cx="0" cy="0"/>
          <a:chOff x="0" y="0"/>
          <a:chExt cx="0" cy="0"/>
        </a:xfrm>
      </p:grpSpPr>
      <p:sp>
        <p:nvSpPr>
          <p:cNvPr id="834" name="Google Shape;834;p78"/>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a:t>
            </a:r>
            <a:endParaRPr sz="1800">
              <a:solidFill>
                <a:srgbClr val="FFFFFF"/>
              </a:solidFill>
              <a:latin typeface="Lexend"/>
              <a:ea typeface="Lexend"/>
              <a:cs typeface="Lexend"/>
              <a:sym typeface="Lexend"/>
            </a:endParaRPr>
          </a:p>
        </p:txBody>
      </p:sp>
      <p:sp>
        <p:nvSpPr>
          <p:cNvPr id="835" name="Google Shape;835;p78"/>
          <p:cNvSpPr txBox="1"/>
          <p:nvPr/>
        </p:nvSpPr>
        <p:spPr>
          <a:xfrm>
            <a:off x="528750" y="11235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1. create_react_agent: (one that creates the agent) </a:t>
            </a:r>
            <a:endParaRPr b="1" sz="1600">
              <a:solidFill>
                <a:srgbClr val="FFFFFF"/>
              </a:solidFill>
              <a:latin typeface="Lexend"/>
              <a:ea typeface="Lexend"/>
              <a:cs typeface="Lexend"/>
              <a:sym typeface="Lexend"/>
            </a:endParaRPr>
          </a:p>
        </p:txBody>
      </p:sp>
      <p:sp>
        <p:nvSpPr>
          <p:cNvPr id="836" name="Google Shape;836;p78"/>
          <p:cNvSpPr txBox="1"/>
          <p:nvPr/>
        </p:nvSpPr>
        <p:spPr>
          <a:xfrm>
            <a:off x="528750" y="15767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Takes each tool's name and description</a:t>
            </a:r>
            <a:endParaRPr sz="1600">
              <a:solidFill>
                <a:srgbClr val="FFFFFF"/>
              </a:solidFill>
              <a:latin typeface="Lexend"/>
              <a:ea typeface="Lexend"/>
              <a:cs typeface="Lexend"/>
              <a:sym typeface="Lexend"/>
            </a:endParaRPr>
          </a:p>
        </p:txBody>
      </p:sp>
      <p:sp>
        <p:nvSpPr>
          <p:cNvPr id="837" name="Google Shape;837;p78"/>
          <p:cNvSpPr txBox="1"/>
          <p:nvPr/>
        </p:nvSpPr>
        <p:spPr>
          <a:xfrm>
            <a:off x="528750" y="23387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Inserts them into specific placeholders in the ReAct prompt template</a:t>
            </a:r>
            <a:endParaRPr sz="1600">
              <a:solidFill>
                <a:srgbClr val="FFFFFF"/>
              </a:solidFill>
              <a:latin typeface="Lexend"/>
              <a:ea typeface="Lexend"/>
              <a:cs typeface="Lexend"/>
              <a:sym typeface="Lexend"/>
            </a:endParaRPr>
          </a:p>
        </p:txBody>
      </p:sp>
      <p:sp>
        <p:nvSpPr>
          <p:cNvPr id="838" name="Google Shape;838;p78"/>
          <p:cNvSpPr txBox="1"/>
          <p:nvPr/>
        </p:nvSpPr>
        <p:spPr>
          <a:xfrm>
            <a:off x="528750" y="19577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Formats them into a standardized way the LLM can understand</a:t>
            </a:r>
            <a:endParaRPr sz="1600">
              <a:solidFill>
                <a:srgbClr val="FFFFFF"/>
              </a:solidFill>
              <a:latin typeface="Lexend"/>
              <a:ea typeface="Lexend"/>
              <a:cs typeface="Lexend"/>
              <a:sym typeface="Lexend"/>
            </a:endParaRPr>
          </a:p>
        </p:txBody>
      </p:sp>
      <p:sp>
        <p:nvSpPr>
          <p:cNvPr id="839" name="Google Shape;839;p78"/>
          <p:cNvSpPr txBox="1"/>
          <p:nvPr/>
        </p:nvSpPr>
        <p:spPr>
          <a:xfrm>
            <a:off x="528750" y="4243700"/>
            <a:ext cx="8220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It parses the response of the LLM into one of these two classes: AgentAction or AgentFinish</a:t>
            </a:r>
            <a:endParaRPr sz="1600">
              <a:solidFill>
                <a:srgbClr val="FFFFFF"/>
              </a:solidFill>
              <a:latin typeface="Lexend"/>
              <a:ea typeface="Lexend"/>
              <a:cs typeface="Lexend"/>
              <a:sym typeface="Lexend"/>
            </a:endParaRPr>
          </a:p>
        </p:txBody>
      </p:sp>
      <p:pic>
        <p:nvPicPr>
          <p:cNvPr id="840" name="Google Shape;840;p78"/>
          <p:cNvPicPr preferRelativeResize="0"/>
          <p:nvPr/>
        </p:nvPicPr>
        <p:blipFill rotWithShape="1">
          <a:blip r:embed="rId3">
            <a:alphaModFix/>
          </a:blip>
          <a:srcRect b="20940" l="28065" r="24970" t="68913"/>
          <a:stretch/>
        </p:blipFill>
        <p:spPr>
          <a:xfrm>
            <a:off x="648825" y="3216038"/>
            <a:ext cx="6563374" cy="886224"/>
          </a:xfrm>
          <a:prstGeom prst="rect">
            <a:avLst/>
          </a:prstGeom>
          <a:noFill/>
          <a:ln>
            <a:noFill/>
          </a:ln>
        </p:spPr>
      </p:pic>
      <p:sp>
        <p:nvSpPr>
          <p:cNvPr id="841" name="Google Shape;841;p78"/>
          <p:cNvSpPr txBox="1"/>
          <p:nvPr/>
        </p:nvSpPr>
        <p:spPr>
          <a:xfrm>
            <a:off x="528750" y="27197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It makes the LLM call + takes the LLMs response + parses it </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845" name="Shape 845"/>
        <p:cNvGrpSpPr/>
        <p:nvPr/>
      </p:nvGrpSpPr>
      <p:grpSpPr>
        <a:xfrm>
          <a:off x="0" y="0"/>
          <a:ext cx="0" cy="0"/>
          <a:chOff x="0" y="0"/>
          <a:chExt cx="0" cy="0"/>
        </a:xfrm>
      </p:grpSpPr>
      <p:sp>
        <p:nvSpPr>
          <p:cNvPr id="846" name="Google Shape;846;p79"/>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 using LangGraph</a:t>
            </a:r>
            <a:endParaRPr sz="1800">
              <a:solidFill>
                <a:srgbClr val="FFFFFF"/>
              </a:solidFill>
              <a:latin typeface="Lexend"/>
              <a:ea typeface="Lexend"/>
              <a:cs typeface="Lexend"/>
              <a:sym typeface="Lexend"/>
            </a:endParaRPr>
          </a:p>
        </p:txBody>
      </p:sp>
      <p:sp>
        <p:nvSpPr>
          <p:cNvPr id="847" name="Google Shape;847;p79"/>
          <p:cNvSpPr txBox="1"/>
          <p:nvPr/>
        </p:nvSpPr>
        <p:spPr>
          <a:xfrm>
            <a:off x="528750" y="11997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AgentAction:</a:t>
            </a:r>
            <a:endParaRPr sz="1600" u="sng">
              <a:solidFill>
                <a:srgbClr val="FFFFFF"/>
              </a:solidFill>
              <a:latin typeface="Lexend"/>
              <a:ea typeface="Lexend"/>
              <a:cs typeface="Lexend"/>
              <a:sym typeface="Lexend"/>
            </a:endParaRPr>
          </a:p>
        </p:txBody>
      </p:sp>
      <p:sp>
        <p:nvSpPr>
          <p:cNvPr id="848" name="Google Shape;848;p79"/>
          <p:cNvSpPr txBox="1"/>
          <p:nvPr/>
        </p:nvSpPr>
        <p:spPr>
          <a:xfrm>
            <a:off x="528750" y="1652900"/>
            <a:ext cx="8220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This is a LangChain class that represents an action the agent wants to take. It typically contains:</a:t>
            </a:r>
            <a:endParaRPr sz="1600">
              <a:solidFill>
                <a:srgbClr val="FFFFFF"/>
              </a:solidFill>
              <a:latin typeface="Lexend"/>
              <a:ea typeface="Lexend"/>
              <a:cs typeface="Lexend"/>
              <a:sym typeface="Lexend"/>
            </a:endParaRPr>
          </a:p>
        </p:txBody>
      </p:sp>
      <p:pic>
        <p:nvPicPr>
          <p:cNvPr id="849" name="Google Shape;849;p79"/>
          <p:cNvPicPr preferRelativeResize="0"/>
          <p:nvPr/>
        </p:nvPicPr>
        <p:blipFill rotWithShape="1">
          <a:blip r:embed="rId3">
            <a:alphaModFix/>
          </a:blip>
          <a:srcRect b="31466" l="27899" r="24942" t="53385"/>
          <a:stretch/>
        </p:blipFill>
        <p:spPr>
          <a:xfrm>
            <a:off x="641700" y="2719825"/>
            <a:ext cx="7032177" cy="141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853" name="Shape 853"/>
        <p:cNvGrpSpPr/>
        <p:nvPr/>
      </p:nvGrpSpPr>
      <p:grpSpPr>
        <a:xfrm>
          <a:off x="0" y="0"/>
          <a:ext cx="0" cy="0"/>
          <a:chOff x="0" y="0"/>
          <a:chExt cx="0" cy="0"/>
        </a:xfrm>
      </p:grpSpPr>
      <p:sp>
        <p:nvSpPr>
          <p:cNvPr id="854" name="Google Shape;854;p80"/>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 using LangGraph</a:t>
            </a:r>
            <a:endParaRPr sz="1800">
              <a:solidFill>
                <a:srgbClr val="FFFFFF"/>
              </a:solidFill>
              <a:latin typeface="Lexend"/>
              <a:ea typeface="Lexend"/>
              <a:cs typeface="Lexend"/>
              <a:sym typeface="Lexend"/>
            </a:endParaRPr>
          </a:p>
        </p:txBody>
      </p:sp>
      <p:sp>
        <p:nvSpPr>
          <p:cNvPr id="855" name="Google Shape;855;p80"/>
          <p:cNvSpPr txBox="1"/>
          <p:nvPr/>
        </p:nvSpPr>
        <p:spPr>
          <a:xfrm>
            <a:off x="528750" y="11997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AgentFinish:</a:t>
            </a:r>
            <a:endParaRPr sz="1600" u="sng">
              <a:solidFill>
                <a:srgbClr val="FFFFFF"/>
              </a:solidFill>
              <a:latin typeface="Lexend"/>
              <a:ea typeface="Lexend"/>
              <a:cs typeface="Lexend"/>
              <a:sym typeface="Lexend"/>
            </a:endParaRPr>
          </a:p>
        </p:txBody>
      </p:sp>
      <p:sp>
        <p:nvSpPr>
          <p:cNvPr id="856" name="Google Shape;856;p80"/>
          <p:cNvSpPr txBox="1"/>
          <p:nvPr/>
        </p:nvSpPr>
        <p:spPr>
          <a:xfrm>
            <a:off x="528750" y="1652900"/>
            <a:ext cx="8220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This represents the agent completing its task with a final answer. It typically contains:</a:t>
            </a:r>
            <a:endParaRPr sz="1600">
              <a:solidFill>
                <a:srgbClr val="FFFFFF"/>
              </a:solidFill>
              <a:latin typeface="Lexend"/>
              <a:ea typeface="Lexend"/>
              <a:cs typeface="Lexend"/>
              <a:sym typeface="Lexend"/>
            </a:endParaRPr>
          </a:p>
        </p:txBody>
      </p:sp>
      <p:pic>
        <p:nvPicPr>
          <p:cNvPr id="857" name="Google Shape;857;p80"/>
          <p:cNvPicPr preferRelativeResize="0"/>
          <p:nvPr/>
        </p:nvPicPr>
        <p:blipFill rotWithShape="1">
          <a:blip r:embed="rId3">
            <a:alphaModFix/>
          </a:blip>
          <a:srcRect b="31407" l="28089" r="25203" t="56916"/>
          <a:stretch/>
        </p:blipFill>
        <p:spPr>
          <a:xfrm>
            <a:off x="612100" y="2571750"/>
            <a:ext cx="6476273" cy="10119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861" name="Shape 861"/>
        <p:cNvGrpSpPr/>
        <p:nvPr/>
      </p:nvGrpSpPr>
      <p:grpSpPr>
        <a:xfrm>
          <a:off x="0" y="0"/>
          <a:ext cx="0" cy="0"/>
          <a:chOff x="0" y="0"/>
          <a:chExt cx="0" cy="0"/>
        </a:xfrm>
      </p:grpSpPr>
      <p:sp>
        <p:nvSpPr>
          <p:cNvPr id="862" name="Google Shape;862;p81"/>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a:t>
            </a:r>
            <a:endParaRPr sz="1800">
              <a:solidFill>
                <a:srgbClr val="FFFFFF"/>
              </a:solidFill>
              <a:latin typeface="Lexend"/>
              <a:ea typeface="Lexend"/>
              <a:cs typeface="Lexend"/>
              <a:sym typeface="Lexend"/>
            </a:endParaRPr>
          </a:p>
        </p:txBody>
      </p:sp>
      <p:sp>
        <p:nvSpPr>
          <p:cNvPr id="863" name="Google Shape;863;p81"/>
          <p:cNvSpPr txBox="1"/>
          <p:nvPr/>
        </p:nvSpPr>
        <p:spPr>
          <a:xfrm>
            <a:off x="528750" y="11997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2. AgentExecutor</a:t>
            </a:r>
            <a:r>
              <a:rPr b="1" lang="en" sz="1600">
                <a:solidFill>
                  <a:srgbClr val="FFFFFF"/>
                </a:solidFill>
                <a:latin typeface="Lexend"/>
                <a:ea typeface="Lexend"/>
                <a:cs typeface="Lexend"/>
                <a:sym typeface="Lexend"/>
              </a:rPr>
              <a:t>: </a:t>
            </a:r>
            <a:endParaRPr b="1" sz="1600">
              <a:solidFill>
                <a:srgbClr val="FFFFFF"/>
              </a:solidFill>
              <a:latin typeface="Lexend"/>
              <a:ea typeface="Lexend"/>
              <a:cs typeface="Lexend"/>
              <a:sym typeface="Lexend"/>
            </a:endParaRPr>
          </a:p>
        </p:txBody>
      </p:sp>
      <p:sp>
        <p:nvSpPr>
          <p:cNvPr id="864" name="Google Shape;864;p81"/>
          <p:cNvSpPr txBox="1"/>
          <p:nvPr/>
        </p:nvSpPr>
        <p:spPr>
          <a:xfrm>
            <a:off x="528750" y="16529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Takes the agent from create_react_agent and manages the execution loop</a:t>
            </a:r>
            <a:endParaRPr sz="1600">
              <a:solidFill>
                <a:srgbClr val="FFFFFF"/>
              </a:solidFill>
              <a:latin typeface="Lexend"/>
              <a:ea typeface="Lexend"/>
              <a:cs typeface="Lexend"/>
              <a:sym typeface="Lexend"/>
            </a:endParaRPr>
          </a:p>
        </p:txBody>
      </p:sp>
      <p:sp>
        <p:nvSpPr>
          <p:cNvPr id="865" name="Google Shape;865;p81"/>
          <p:cNvSpPr txBox="1"/>
          <p:nvPr/>
        </p:nvSpPr>
        <p:spPr>
          <a:xfrm>
            <a:off x="528750" y="2414900"/>
            <a:ext cx="8220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Identifies which tool to run based on the agent's output (AgentAction or No tool if AgentFinish)</a:t>
            </a:r>
            <a:endParaRPr sz="1600">
              <a:solidFill>
                <a:srgbClr val="FFFFFF"/>
              </a:solidFill>
              <a:latin typeface="Lexend"/>
              <a:ea typeface="Lexend"/>
              <a:cs typeface="Lexend"/>
              <a:sym typeface="Lexend"/>
            </a:endParaRPr>
          </a:p>
        </p:txBody>
      </p:sp>
      <p:sp>
        <p:nvSpPr>
          <p:cNvPr id="866" name="Google Shape;866;p81"/>
          <p:cNvSpPr txBox="1"/>
          <p:nvPr/>
        </p:nvSpPr>
        <p:spPr>
          <a:xfrm>
            <a:off x="528750" y="20339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Receives the user's question and feeds it to the agent</a:t>
            </a:r>
            <a:endParaRPr sz="1600">
              <a:solidFill>
                <a:srgbClr val="FFFFFF"/>
              </a:solidFill>
              <a:latin typeface="Lexend"/>
              <a:ea typeface="Lexend"/>
              <a:cs typeface="Lexend"/>
              <a:sym typeface="Lexend"/>
            </a:endParaRPr>
          </a:p>
        </p:txBody>
      </p:sp>
      <p:sp>
        <p:nvSpPr>
          <p:cNvPr id="867" name="Google Shape;867;p81"/>
          <p:cNvSpPr txBox="1"/>
          <p:nvPr/>
        </p:nvSpPr>
        <p:spPr>
          <a:xfrm>
            <a:off x="528750" y="31007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Executes the tool and captures the result</a:t>
            </a:r>
            <a:endParaRPr sz="1600">
              <a:solidFill>
                <a:srgbClr val="FFFFFF"/>
              </a:solidFill>
              <a:latin typeface="Lexend"/>
              <a:ea typeface="Lexend"/>
              <a:cs typeface="Lexend"/>
              <a:sym typeface="Lexend"/>
            </a:endParaRPr>
          </a:p>
        </p:txBody>
      </p:sp>
      <p:sp>
        <p:nvSpPr>
          <p:cNvPr id="868" name="Google Shape;868;p81"/>
          <p:cNvSpPr txBox="1"/>
          <p:nvPr/>
        </p:nvSpPr>
        <p:spPr>
          <a:xfrm>
            <a:off x="528750" y="34817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Feeds the result back to the agent for the next decision</a:t>
            </a:r>
            <a:endParaRPr sz="1600">
              <a:solidFill>
                <a:srgbClr val="FFFFFF"/>
              </a:solidFill>
              <a:latin typeface="Lexend"/>
              <a:ea typeface="Lexend"/>
              <a:cs typeface="Lexend"/>
              <a:sym typeface="Lexend"/>
            </a:endParaRPr>
          </a:p>
        </p:txBody>
      </p:sp>
      <p:sp>
        <p:nvSpPr>
          <p:cNvPr id="869" name="Google Shape;869;p81"/>
          <p:cNvSpPr txBox="1"/>
          <p:nvPr/>
        </p:nvSpPr>
        <p:spPr>
          <a:xfrm>
            <a:off x="528750" y="38627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Continues this loop until the agent produces an AgentFinish</a:t>
            </a:r>
            <a:endParaRPr sz="1600">
              <a:solidFill>
                <a:srgbClr val="FFFFFF"/>
              </a:solidFill>
              <a:latin typeface="Lexend"/>
              <a:ea typeface="Lexend"/>
              <a:cs typeface="Lexend"/>
              <a:sym typeface="Lexend"/>
            </a:endParaRPr>
          </a:p>
        </p:txBody>
      </p:sp>
      <p:sp>
        <p:nvSpPr>
          <p:cNvPr id="870" name="Google Shape;870;p81"/>
          <p:cNvSpPr txBox="1"/>
          <p:nvPr/>
        </p:nvSpPr>
        <p:spPr>
          <a:xfrm>
            <a:off x="528750" y="42437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Returns the final answer to the user</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00" name="Shape 100"/>
        <p:cNvGrpSpPr/>
        <p:nvPr/>
      </p:nvGrpSpPr>
      <p:grpSpPr>
        <a:xfrm>
          <a:off x="0" y="0"/>
          <a:ext cx="0" cy="0"/>
          <a:chOff x="0" y="0"/>
          <a:chExt cx="0" cy="0"/>
        </a:xfrm>
      </p:grpSpPr>
      <p:sp>
        <p:nvSpPr>
          <p:cNvPr id="101" name="Google Shape;101;p19"/>
          <p:cNvSpPr txBox="1"/>
          <p:nvPr/>
        </p:nvSpPr>
        <p:spPr>
          <a:xfrm>
            <a:off x="1941750" y="295575"/>
            <a:ext cx="5260500" cy="5694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FFFFF"/>
                </a:solidFill>
                <a:latin typeface="Lexend"/>
                <a:ea typeface="Lexend"/>
                <a:cs typeface="Lexend"/>
                <a:sym typeface="Lexend"/>
              </a:rPr>
              <a:t>Pre-requisites</a:t>
            </a:r>
            <a:endParaRPr sz="2800">
              <a:solidFill>
                <a:srgbClr val="FFFFFF"/>
              </a:solidFill>
              <a:latin typeface="Lexend"/>
              <a:ea typeface="Lexend"/>
              <a:cs typeface="Lexend"/>
              <a:sym typeface="Lexend"/>
            </a:endParaRPr>
          </a:p>
        </p:txBody>
      </p:sp>
      <p:sp>
        <p:nvSpPr>
          <p:cNvPr id="102" name="Google Shape;102;p19"/>
          <p:cNvSpPr txBox="1"/>
          <p:nvPr/>
        </p:nvSpPr>
        <p:spPr>
          <a:xfrm>
            <a:off x="604950" y="12759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 You need to have Python 3.8 or higher installed</a:t>
            </a:r>
            <a:endParaRPr sz="1600">
              <a:solidFill>
                <a:srgbClr val="FFFFFF"/>
              </a:solidFill>
              <a:latin typeface="Lexend"/>
              <a:ea typeface="Lexend"/>
              <a:cs typeface="Lexend"/>
              <a:sym typeface="Lexend"/>
            </a:endParaRPr>
          </a:p>
        </p:txBody>
      </p:sp>
      <p:sp>
        <p:nvSpPr>
          <p:cNvPr id="103" name="Google Shape;103;p19"/>
          <p:cNvSpPr txBox="1"/>
          <p:nvPr/>
        </p:nvSpPr>
        <p:spPr>
          <a:xfrm>
            <a:off x="604950" y="16569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a:t>
            </a:r>
            <a:r>
              <a:rPr lang="en" sz="1600">
                <a:solidFill>
                  <a:srgbClr val="FFFFFF"/>
                </a:solidFill>
                <a:latin typeface="Lexend"/>
                <a:ea typeface="Lexend"/>
                <a:cs typeface="Lexend"/>
                <a:sym typeface="Lexend"/>
              </a:rPr>
              <a:t>. LangChain (as LangGraph builds on top of LangChain) </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874" name="Shape 874"/>
        <p:cNvGrpSpPr/>
        <p:nvPr/>
      </p:nvGrpSpPr>
      <p:grpSpPr>
        <a:xfrm>
          <a:off x="0" y="0"/>
          <a:ext cx="0" cy="0"/>
          <a:chOff x="0" y="0"/>
          <a:chExt cx="0" cy="0"/>
        </a:xfrm>
      </p:grpSpPr>
      <p:sp>
        <p:nvSpPr>
          <p:cNvPr id="875" name="Google Shape;875;p82"/>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 - LangGraph</a:t>
            </a:r>
            <a:endParaRPr sz="1800">
              <a:solidFill>
                <a:srgbClr val="FFFFFF"/>
              </a:solidFill>
              <a:latin typeface="Lexend"/>
              <a:ea typeface="Lexend"/>
              <a:cs typeface="Lexend"/>
              <a:sym typeface="Lexend"/>
            </a:endParaRPr>
          </a:p>
        </p:txBody>
      </p:sp>
      <p:sp>
        <p:nvSpPr>
          <p:cNvPr id="876" name="Google Shape;876;p82"/>
          <p:cNvSpPr txBox="1"/>
          <p:nvPr/>
        </p:nvSpPr>
        <p:spPr>
          <a:xfrm>
            <a:off x="528750" y="11997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Key Advantage: </a:t>
            </a:r>
            <a:endParaRPr sz="1600" u="sng">
              <a:solidFill>
                <a:srgbClr val="FFFFFF"/>
              </a:solidFill>
              <a:latin typeface="Lexend"/>
              <a:ea typeface="Lexend"/>
              <a:cs typeface="Lexend"/>
              <a:sym typeface="Lexend"/>
            </a:endParaRPr>
          </a:p>
        </p:txBody>
      </p:sp>
      <p:sp>
        <p:nvSpPr>
          <p:cNvPr id="877" name="Google Shape;877;p82"/>
          <p:cNvSpPr txBox="1"/>
          <p:nvPr/>
        </p:nvSpPr>
        <p:spPr>
          <a:xfrm>
            <a:off x="501925" y="17370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LangGraph turns the hidden "black box" loop into a visible, editable workflow</a:t>
            </a:r>
            <a:endParaRPr sz="1600">
              <a:solidFill>
                <a:srgbClr val="FFFFFF"/>
              </a:solidFill>
              <a:latin typeface="Lexend"/>
              <a:ea typeface="Lexend"/>
              <a:cs typeface="Lexend"/>
              <a:sym typeface="Lexend"/>
            </a:endParaRPr>
          </a:p>
        </p:txBody>
      </p:sp>
      <p:sp>
        <p:nvSpPr>
          <p:cNvPr id="878" name="Google Shape;878;p82"/>
          <p:cNvSpPr txBox="1"/>
          <p:nvPr/>
        </p:nvSpPr>
        <p:spPr>
          <a:xfrm>
            <a:off x="501925" y="21942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You can now add custom nodes, modify the flow, or insert additional logic</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882" name="Shape 882"/>
        <p:cNvGrpSpPr/>
        <p:nvPr/>
      </p:nvGrpSpPr>
      <p:grpSpPr>
        <a:xfrm>
          <a:off x="0" y="0"/>
          <a:ext cx="0" cy="0"/>
          <a:chOff x="0" y="0"/>
          <a:chExt cx="0" cy="0"/>
        </a:xfrm>
      </p:grpSpPr>
      <p:sp>
        <p:nvSpPr>
          <p:cNvPr id="883" name="Google Shape;883;p83"/>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 using LangGraph</a:t>
            </a:r>
            <a:endParaRPr sz="1800">
              <a:solidFill>
                <a:srgbClr val="FFFFFF"/>
              </a:solidFill>
              <a:latin typeface="Lexend"/>
              <a:ea typeface="Lexend"/>
              <a:cs typeface="Lexend"/>
              <a:sym typeface="Lexend"/>
            </a:endParaRPr>
          </a:p>
        </p:txBody>
      </p:sp>
      <p:sp>
        <p:nvSpPr>
          <p:cNvPr id="884" name="Google Shape;884;p83"/>
          <p:cNvSpPr txBox="1"/>
          <p:nvPr/>
        </p:nvSpPr>
        <p:spPr>
          <a:xfrm>
            <a:off x="329325" y="1274000"/>
            <a:ext cx="53106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500">
                <a:solidFill>
                  <a:srgbClr val="FFFFFF"/>
                </a:solidFill>
                <a:latin typeface="Lexend"/>
                <a:ea typeface="Lexend"/>
                <a:cs typeface="Lexend"/>
                <a:sym typeface="Lexend"/>
              </a:rPr>
              <a:t>The "reason" node does what create_react_agent did - it thinks and decides </a:t>
            </a:r>
            <a:endParaRPr sz="1500">
              <a:solidFill>
                <a:srgbClr val="FFFFFF"/>
              </a:solidFill>
              <a:latin typeface="Lexend"/>
              <a:ea typeface="Lexend"/>
              <a:cs typeface="Lexend"/>
              <a:sym typeface="Lexend"/>
            </a:endParaRPr>
          </a:p>
        </p:txBody>
      </p:sp>
      <p:sp>
        <p:nvSpPr>
          <p:cNvPr id="885" name="Google Shape;885;p83"/>
          <p:cNvSpPr txBox="1"/>
          <p:nvPr/>
        </p:nvSpPr>
        <p:spPr>
          <a:xfrm>
            <a:off x="329325" y="2036000"/>
            <a:ext cx="53106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500">
                <a:solidFill>
                  <a:srgbClr val="FFFFFF"/>
                </a:solidFill>
                <a:latin typeface="Lexend"/>
                <a:ea typeface="Lexend"/>
                <a:cs typeface="Lexend"/>
                <a:sym typeface="Lexend"/>
              </a:rPr>
              <a:t>If the reason node outputs an AgentAction, then "act" node executes the tool </a:t>
            </a:r>
            <a:endParaRPr sz="1500">
              <a:solidFill>
                <a:srgbClr val="FFFFFF"/>
              </a:solidFill>
              <a:latin typeface="Lexend"/>
              <a:ea typeface="Lexend"/>
              <a:cs typeface="Lexend"/>
              <a:sym typeface="Lexend"/>
            </a:endParaRPr>
          </a:p>
        </p:txBody>
      </p:sp>
      <p:sp>
        <p:nvSpPr>
          <p:cNvPr id="886" name="Google Shape;886;p83"/>
          <p:cNvSpPr txBox="1"/>
          <p:nvPr/>
        </p:nvSpPr>
        <p:spPr>
          <a:xfrm>
            <a:off x="329325" y="3407600"/>
            <a:ext cx="53106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500">
                <a:solidFill>
                  <a:srgbClr val="FFFFFF"/>
                </a:solidFill>
                <a:latin typeface="Lexend"/>
                <a:ea typeface="Lexend"/>
                <a:cs typeface="Lexend"/>
                <a:sym typeface="Lexend"/>
              </a:rPr>
              <a:t>When the agent has the final answer, it takes the right path to "end"</a:t>
            </a:r>
            <a:endParaRPr sz="1500">
              <a:solidFill>
                <a:srgbClr val="FFFFFF"/>
              </a:solidFill>
              <a:latin typeface="Lexend"/>
              <a:ea typeface="Lexend"/>
              <a:cs typeface="Lexend"/>
              <a:sym typeface="Lexend"/>
            </a:endParaRPr>
          </a:p>
        </p:txBody>
      </p:sp>
      <p:sp>
        <p:nvSpPr>
          <p:cNvPr id="887" name="Google Shape;887;p83"/>
          <p:cNvSpPr txBox="1"/>
          <p:nvPr/>
        </p:nvSpPr>
        <p:spPr>
          <a:xfrm>
            <a:off x="329325" y="2721800"/>
            <a:ext cx="53106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500">
                <a:solidFill>
                  <a:srgbClr val="FFFFFF"/>
                </a:solidFill>
                <a:latin typeface="Lexend"/>
                <a:ea typeface="Lexend"/>
                <a:cs typeface="Lexend"/>
                <a:sym typeface="Lexend"/>
              </a:rPr>
              <a:t>Results from the tool flow back to "reason" node for the next decision</a:t>
            </a:r>
            <a:endParaRPr sz="1500">
              <a:solidFill>
                <a:srgbClr val="FFFFFF"/>
              </a:solidFill>
              <a:latin typeface="Lexend"/>
              <a:ea typeface="Lexend"/>
              <a:cs typeface="Lexend"/>
              <a:sym typeface="Lexend"/>
            </a:endParaRPr>
          </a:p>
        </p:txBody>
      </p:sp>
      <p:sp>
        <p:nvSpPr>
          <p:cNvPr id="888" name="Google Shape;888;p83"/>
          <p:cNvSpPr txBox="1"/>
          <p:nvPr/>
        </p:nvSpPr>
        <p:spPr>
          <a:xfrm>
            <a:off x="329325" y="4169600"/>
            <a:ext cx="53106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500">
                <a:solidFill>
                  <a:srgbClr val="FFFFFF"/>
                </a:solidFill>
                <a:latin typeface="Lexend"/>
                <a:ea typeface="Lexend"/>
                <a:cs typeface="Lexend"/>
                <a:sym typeface="Lexend"/>
              </a:rPr>
              <a:t>This visualization makes the "black box" of AgentExecutor transparent and modifiable</a:t>
            </a:r>
            <a:endParaRPr sz="1500">
              <a:solidFill>
                <a:srgbClr val="FFFFFF"/>
              </a:solidFill>
              <a:latin typeface="Lexend"/>
              <a:ea typeface="Lexend"/>
              <a:cs typeface="Lexend"/>
              <a:sym typeface="Lexend"/>
            </a:endParaRPr>
          </a:p>
        </p:txBody>
      </p:sp>
      <p:sp>
        <p:nvSpPr>
          <p:cNvPr id="889" name="Google Shape;889;p83"/>
          <p:cNvSpPr/>
          <p:nvPr/>
        </p:nvSpPr>
        <p:spPr>
          <a:xfrm>
            <a:off x="6309750" y="1827800"/>
            <a:ext cx="1204500" cy="5079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90" name="Google Shape;890;p83"/>
          <p:cNvCxnSpPr>
            <a:stCxn id="889" idx="2"/>
            <a:endCxn id="891" idx="0"/>
          </p:cNvCxnSpPr>
          <p:nvPr/>
        </p:nvCxnSpPr>
        <p:spPr>
          <a:xfrm>
            <a:off x="6912000" y="2335700"/>
            <a:ext cx="23400" cy="561300"/>
          </a:xfrm>
          <a:prstGeom prst="straightConnector1">
            <a:avLst/>
          </a:prstGeom>
          <a:noFill/>
          <a:ln cap="flat" cmpd="sng" w="19050">
            <a:solidFill>
              <a:schemeClr val="lt1"/>
            </a:solidFill>
            <a:prstDash val="solid"/>
            <a:round/>
            <a:headEnd len="med" w="med" type="none"/>
            <a:tailEnd len="med" w="med" type="triangle"/>
          </a:ln>
        </p:spPr>
      </p:cxnSp>
      <p:sp>
        <p:nvSpPr>
          <p:cNvPr id="892" name="Google Shape;892;p83"/>
          <p:cNvSpPr txBox="1"/>
          <p:nvPr/>
        </p:nvSpPr>
        <p:spPr>
          <a:xfrm>
            <a:off x="6606675" y="1895600"/>
            <a:ext cx="110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Start</a:t>
            </a:r>
            <a:endParaRPr sz="1300">
              <a:solidFill>
                <a:schemeClr val="lt1"/>
              </a:solidFill>
              <a:latin typeface="Lexend"/>
              <a:ea typeface="Lexend"/>
              <a:cs typeface="Lexend"/>
              <a:sym typeface="Lexend"/>
            </a:endParaRPr>
          </a:p>
        </p:txBody>
      </p:sp>
      <p:sp>
        <p:nvSpPr>
          <p:cNvPr id="893" name="Google Shape;893;p83"/>
          <p:cNvSpPr/>
          <p:nvPr/>
        </p:nvSpPr>
        <p:spPr>
          <a:xfrm>
            <a:off x="6309750" y="2894600"/>
            <a:ext cx="1204500" cy="431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1" name="Google Shape;891;p83"/>
          <p:cNvSpPr txBox="1"/>
          <p:nvPr/>
        </p:nvSpPr>
        <p:spPr>
          <a:xfrm>
            <a:off x="6209725" y="2897000"/>
            <a:ext cx="1451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  reason node</a:t>
            </a:r>
            <a:endParaRPr sz="1300">
              <a:solidFill>
                <a:schemeClr val="lt1"/>
              </a:solidFill>
              <a:latin typeface="Lexend"/>
              <a:ea typeface="Lexend"/>
              <a:cs typeface="Lexend"/>
              <a:sym typeface="Lexend"/>
            </a:endParaRPr>
          </a:p>
        </p:txBody>
      </p:sp>
      <p:sp>
        <p:nvSpPr>
          <p:cNvPr id="894" name="Google Shape;894;p83"/>
          <p:cNvSpPr/>
          <p:nvPr/>
        </p:nvSpPr>
        <p:spPr>
          <a:xfrm>
            <a:off x="5105250" y="3965125"/>
            <a:ext cx="1566300" cy="431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5" name="Google Shape;895;p83"/>
          <p:cNvSpPr txBox="1"/>
          <p:nvPr/>
        </p:nvSpPr>
        <p:spPr>
          <a:xfrm>
            <a:off x="5157450" y="3967525"/>
            <a:ext cx="171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      act node</a:t>
            </a:r>
            <a:endParaRPr sz="1300">
              <a:solidFill>
                <a:schemeClr val="lt1"/>
              </a:solidFill>
              <a:latin typeface="Lexend"/>
              <a:ea typeface="Lexend"/>
              <a:cs typeface="Lexend"/>
              <a:sym typeface="Lexend"/>
            </a:endParaRPr>
          </a:p>
        </p:txBody>
      </p:sp>
      <p:sp>
        <p:nvSpPr>
          <p:cNvPr id="896" name="Google Shape;896;p83"/>
          <p:cNvSpPr/>
          <p:nvPr/>
        </p:nvSpPr>
        <p:spPr>
          <a:xfrm>
            <a:off x="7577725" y="3926725"/>
            <a:ext cx="1204500" cy="5079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7" name="Google Shape;897;p83"/>
          <p:cNvSpPr txBox="1"/>
          <p:nvPr/>
        </p:nvSpPr>
        <p:spPr>
          <a:xfrm>
            <a:off x="7874650" y="3994525"/>
            <a:ext cx="110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End</a:t>
            </a:r>
            <a:endParaRPr sz="1300">
              <a:solidFill>
                <a:schemeClr val="lt1"/>
              </a:solidFill>
              <a:latin typeface="Lexend"/>
              <a:ea typeface="Lexend"/>
              <a:cs typeface="Lexend"/>
              <a:sym typeface="Lexend"/>
            </a:endParaRPr>
          </a:p>
        </p:txBody>
      </p:sp>
      <p:cxnSp>
        <p:nvCxnSpPr>
          <p:cNvPr id="898" name="Google Shape;898;p83"/>
          <p:cNvCxnSpPr>
            <a:endCxn id="895" idx="0"/>
          </p:cNvCxnSpPr>
          <p:nvPr/>
        </p:nvCxnSpPr>
        <p:spPr>
          <a:xfrm flipH="1">
            <a:off x="6013200" y="3325825"/>
            <a:ext cx="898800" cy="641700"/>
          </a:xfrm>
          <a:prstGeom prst="curvedConnector2">
            <a:avLst/>
          </a:prstGeom>
          <a:noFill/>
          <a:ln cap="flat" cmpd="sng" w="19050">
            <a:solidFill>
              <a:schemeClr val="lt1"/>
            </a:solidFill>
            <a:prstDash val="dot"/>
            <a:round/>
            <a:headEnd len="med" w="med" type="none"/>
            <a:tailEnd len="med" w="med" type="stealth"/>
          </a:ln>
        </p:spPr>
      </p:cxnSp>
      <p:cxnSp>
        <p:nvCxnSpPr>
          <p:cNvPr id="899" name="Google Shape;899;p83"/>
          <p:cNvCxnSpPr>
            <a:stCxn id="895" idx="2"/>
            <a:endCxn id="891" idx="2"/>
          </p:cNvCxnSpPr>
          <p:nvPr/>
        </p:nvCxnSpPr>
        <p:spPr>
          <a:xfrm rot="-5400000">
            <a:off x="5939100" y="3356125"/>
            <a:ext cx="1070400" cy="922200"/>
          </a:xfrm>
          <a:prstGeom prst="curvedConnector5">
            <a:avLst>
              <a:gd fmla="val -22246" name="adj1"/>
              <a:gd fmla="val 118616" name="adj2"/>
              <a:gd fmla="val 67985" name="adj3"/>
            </a:avLst>
          </a:prstGeom>
          <a:noFill/>
          <a:ln cap="flat" cmpd="sng" w="19050">
            <a:solidFill>
              <a:schemeClr val="lt1"/>
            </a:solidFill>
            <a:prstDash val="solid"/>
            <a:round/>
            <a:headEnd len="med" w="med" type="none"/>
            <a:tailEnd len="med" w="med" type="stealth"/>
          </a:ln>
        </p:spPr>
      </p:cxnSp>
      <p:cxnSp>
        <p:nvCxnSpPr>
          <p:cNvPr id="900" name="Google Shape;900;p83"/>
          <p:cNvCxnSpPr>
            <a:stCxn id="891" idx="2"/>
            <a:endCxn id="897" idx="0"/>
          </p:cNvCxnSpPr>
          <p:nvPr/>
        </p:nvCxnSpPr>
        <p:spPr>
          <a:xfrm flipH="1" rot="-5400000">
            <a:off x="7323775" y="2893400"/>
            <a:ext cx="712500" cy="1489500"/>
          </a:xfrm>
          <a:prstGeom prst="curvedConnector3">
            <a:avLst>
              <a:gd fmla="val 50009" name="adj1"/>
            </a:avLst>
          </a:prstGeom>
          <a:noFill/>
          <a:ln cap="flat" cmpd="sng" w="19050">
            <a:solidFill>
              <a:schemeClr val="lt1"/>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904" name="Shape 904"/>
        <p:cNvGrpSpPr/>
        <p:nvPr/>
      </p:nvGrpSpPr>
      <p:grpSpPr>
        <a:xfrm>
          <a:off x="0" y="0"/>
          <a:ext cx="0" cy="0"/>
          <a:chOff x="0" y="0"/>
          <a:chExt cx="0" cy="0"/>
        </a:xfrm>
      </p:grpSpPr>
      <p:sp>
        <p:nvSpPr>
          <p:cNvPr id="905" name="Google Shape;905;p84"/>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State in</a:t>
            </a:r>
            <a:r>
              <a:rPr lang="en" sz="2100">
                <a:solidFill>
                  <a:srgbClr val="FFFFFF"/>
                </a:solidFill>
                <a:latin typeface="Lexend"/>
                <a:ea typeface="Lexend"/>
                <a:cs typeface="Lexend"/>
                <a:sym typeface="Lexend"/>
              </a:rPr>
              <a:t> LangGraph - Deep Dive</a:t>
            </a:r>
            <a:endParaRPr sz="1800">
              <a:solidFill>
                <a:srgbClr val="FFFFFF"/>
              </a:solidFill>
              <a:latin typeface="Lexend"/>
              <a:ea typeface="Lexend"/>
              <a:cs typeface="Lexend"/>
              <a:sym typeface="Lexend"/>
            </a:endParaRPr>
          </a:p>
        </p:txBody>
      </p:sp>
      <p:sp>
        <p:nvSpPr>
          <p:cNvPr id="906" name="Google Shape;906;p84"/>
          <p:cNvSpPr txBox="1"/>
          <p:nvPr/>
        </p:nvSpPr>
        <p:spPr>
          <a:xfrm>
            <a:off x="501925" y="11274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u="sng">
                <a:solidFill>
                  <a:srgbClr val="FFFFFF"/>
                </a:solidFill>
                <a:latin typeface="Lexend"/>
                <a:ea typeface="Lexend"/>
                <a:cs typeface="Lexend"/>
                <a:sym typeface="Lexend"/>
              </a:rPr>
              <a:t>What is State in LangGraph?</a:t>
            </a:r>
            <a:endParaRPr sz="1600" u="sng">
              <a:solidFill>
                <a:srgbClr val="FFFFFF"/>
              </a:solidFill>
              <a:latin typeface="Lexend"/>
              <a:ea typeface="Lexend"/>
              <a:cs typeface="Lexend"/>
              <a:sym typeface="Lexend"/>
            </a:endParaRPr>
          </a:p>
        </p:txBody>
      </p:sp>
      <p:sp>
        <p:nvSpPr>
          <p:cNvPr id="907" name="Google Shape;907;p84"/>
          <p:cNvSpPr txBox="1"/>
          <p:nvPr/>
        </p:nvSpPr>
        <p:spPr>
          <a:xfrm>
            <a:off x="452550" y="1652900"/>
            <a:ext cx="8220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State in LangGraph is a way to maintain and track information as an AI system processes data.</a:t>
            </a:r>
            <a:endParaRPr sz="1600">
              <a:solidFill>
                <a:srgbClr val="FFFFFF"/>
              </a:solidFill>
              <a:latin typeface="Lexend"/>
              <a:ea typeface="Lexend"/>
              <a:cs typeface="Lexend"/>
              <a:sym typeface="Lexend"/>
            </a:endParaRPr>
          </a:p>
        </p:txBody>
      </p:sp>
      <p:sp>
        <p:nvSpPr>
          <p:cNvPr id="908" name="Google Shape;908;p84"/>
          <p:cNvSpPr txBox="1"/>
          <p:nvPr/>
        </p:nvSpPr>
        <p:spPr>
          <a:xfrm>
            <a:off x="452550" y="2414900"/>
            <a:ext cx="8220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Think of it as the system’s memory, allowing it to remember and update information as it moves through different stages of a workflow, or graph.</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912" name="Shape 912"/>
        <p:cNvGrpSpPr/>
        <p:nvPr/>
      </p:nvGrpSpPr>
      <p:grpSpPr>
        <a:xfrm>
          <a:off x="0" y="0"/>
          <a:ext cx="0" cy="0"/>
          <a:chOff x="0" y="0"/>
          <a:chExt cx="0" cy="0"/>
        </a:xfrm>
      </p:grpSpPr>
      <p:sp>
        <p:nvSpPr>
          <p:cNvPr id="913" name="Google Shape;913;p85"/>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State in LangGraph - Deep Dive</a:t>
            </a:r>
            <a:endParaRPr sz="1800">
              <a:solidFill>
                <a:srgbClr val="FFFFFF"/>
              </a:solidFill>
              <a:latin typeface="Lexend"/>
              <a:ea typeface="Lexend"/>
              <a:cs typeface="Lexend"/>
              <a:sym typeface="Lexend"/>
            </a:endParaRPr>
          </a:p>
        </p:txBody>
      </p:sp>
      <p:sp>
        <p:nvSpPr>
          <p:cNvPr id="914" name="Google Shape;914;p85"/>
          <p:cNvSpPr txBox="1"/>
          <p:nvPr/>
        </p:nvSpPr>
        <p:spPr>
          <a:xfrm>
            <a:off x="501925" y="16608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1. What is StateGraph? </a:t>
            </a:r>
            <a:endParaRPr sz="1600">
              <a:solidFill>
                <a:srgbClr val="FFFFFF"/>
              </a:solidFill>
              <a:latin typeface="Lexend"/>
              <a:ea typeface="Lexend"/>
              <a:cs typeface="Lexend"/>
              <a:sym typeface="Lexend"/>
            </a:endParaRPr>
          </a:p>
        </p:txBody>
      </p:sp>
      <p:sp>
        <p:nvSpPr>
          <p:cNvPr id="915" name="Google Shape;915;p85"/>
          <p:cNvSpPr txBox="1"/>
          <p:nvPr/>
        </p:nvSpPr>
        <p:spPr>
          <a:xfrm>
            <a:off x="501925" y="25752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3</a:t>
            </a:r>
            <a:r>
              <a:rPr lang="en" sz="1600">
                <a:solidFill>
                  <a:srgbClr val="FFFFFF"/>
                </a:solidFill>
                <a:latin typeface="Lexend"/>
                <a:ea typeface="Lexend"/>
                <a:cs typeface="Lexend"/>
                <a:sym typeface="Lexend"/>
              </a:rPr>
              <a:t>. </a:t>
            </a:r>
            <a:r>
              <a:rPr lang="en" sz="1600">
                <a:solidFill>
                  <a:schemeClr val="lt1"/>
                </a:solidFill>
                <a:latin typeface="Lexend"/>
                <a:ea typeface="Lexend"/>
                <a:cs typeface="Lexend"/>
                <a:sym typeface="Lexend"/>
              </a:rPr>
              <a:t>Complex</a:t>
            </a:r>
            <a:r>
              <a:rPr lang="en" sz="1600">
                <a:solidFill>
                  <a:schemeClr val="lt1"/>
                </a:solidFill>
                <a:latin typeface="Lexend"/>
                <a:ea typeface="Lexend"/>
                <a:cs typeface="Lexend"/>
                <a:sym typeface="Lexend"/>
              </a:rPr>
              <a:t> State Structures</a:t>
            </a:r>
            <a:endParaRPr sz="1600">
              <a:solidFill>
                <a:srgbClr val="FFFFFF"/>
              </a:solidFill>
              <a:latin typeface="Lexend"/>
              <a:ea typeface="Lexend"/>
              <a:cs typeface="Lexend"/>
              <a:sym typeface="Lexend"/>
            </a:endParaRPr>
          </a:p>
        </p:txBody>
      </p:sp>
      <p:sp>
        <p:nvSpPr>
          <p:cNvPr id="916" name="Google Shape;916;p85"/>
          <p:cNvSpPr txBox="1"/>
          <p:nvPr/>
        </p:nvSpPr>
        <p:spPr>
          <a:xfrm>
            <a:off x="501925" y="21180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2</a:t>
            </a:r>
            <a:r>
              <a:rPr lang="en" sz="1600">
                <a:solidFill>
                  <a:srgbClr val="FFFFFF"/>
                </a:solidFill>
                <a:latin typeface="Lexend"/>
                <a:ea typeface="Lexend"/>
                <a:cs typeface="Lexend"/>
                <a:sym typeface="Lexend"/>
              </a:rPr>
              <a:t>. Basic State Structures</a:t>
            </a:r>
            <a:endParaRPr sz="1600">
              <a:solidFill>
                <a:srgbClr val="FFFFFF"/>
              </a:solidFill>
              <a:latin typeface="Lexend"/>
              <a:ea typeface="Lexend"/>
              <a:cs typeface="Lexend"/>
              <a:sym typeface="Lexend"/>
            </a:endParaRPr>
          </a:p>
        </p:txBody>
      </p:sp>
      <p:sp>
        <p:nvSpPr>
          <p:cNvPr id="917" name="Google Shape;917;p85"/>
          <p:cNvSpPr txBox="1"/>
          <p:nvPr/>
        </p:nvSpPr>
        <p:spPr>
          <a:xfrm>
            <a:off x="501925" y="11274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u="sng">
                <a:solidFill>
                  <a:srgbClr val="FFFFFF"/>
                </a:solidFill>
                <a:latin typeface="Lexend"/>
                <a:ea typeface="Lexend"/>
                <a:cs typeface="Lexend"/>
                <a:sym typeface="Lexend"/>
              </a:rPr>
              <a:t>Concepts we will learn:</a:t>
            </a:r>
            <a:endParaRPr sz="1600" u="sng">
              <a:solidFill>
                <a:srgbClr val="FFFFFF"/>
              </a:solidFill>
              <a:latin typeface="Lexend"/>
              <a:ea typeface="Lexend"/>
              <a:cs typeface="Lexend"/>
              <a:sym typeface="Lexend"/>
            </a:endParaRPr>
          </a:p>
        </p:txBody>
      </p:sp>
      <p:sp>
        <p:nvSpPr>
          <p:cNvPr id="918" name="Google Shape;918;p85"/>
          <p:cNvSpPr txBox="1"/>
          <p:nvPr/>
        </p:nvSpPr>
        <p:spPr>
          <a:xfrm>
            <a:off x="501925" y="30324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4</a:t>
            </a:r>
            <a:r>
              <a:rPr lang="en" sz="1600">
                <a:solidFill>
                  <a:srgbClr val="FFFFFF"/>
                </a:solidFill>
                <a:latin typeface="Lexend"/>
                <a:ea typeface="Lexend"/>
                <a:cs typeface="Lexend"/>
                <a:sym typeface="Lexend"/>
              </a:rPr>
              <a:t>. Manual State Transformation</a:t>
            </a:r>
            <a:endParaRPr sz="1600">
              <a:solidFill>
                <a:srgbClr val="FFFFFF"/>
              </a:solidFill>
              <a:latin typeface="Lexend"/>
              <a:ea typeface="Lexend"/>
              <a:cs typeface="Lexend"/>
              <a:sym typeface="Lexend"/>
            </a:endParaRPr>
          </a:p>
        </p:txBody>
      </p:sp>
      <p:sp>
        <p:nvSpPr>
          <p:cNvPr id="919" name="Google Shape;919;p85"/>
          <p:cNvSpPr txBox="1"/>
          <p:nvPr/>
        </p:nvSpPr>
        <p:spPr>
          <a:xfrm>
            <a:off x="501925" y="34896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5</a:t>
            </a:r>
            <a:r>
              <a:rPr lang="en" sz="1600">
                <a:solidFill>
                  <a:srgbClr val="FFFFFF"/>
                </a:solidFill>
                <a:latin typeface="Lexend"/>
                <a:ea typeface="Lexend"/>
                <a:cs typeface="Lexend"/>
                <a:sym typeface="Lexend"/>
              </a:rPr>
              <a:t>. Declarative Annotated State Transformation</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923" name="Shape 923"/>
        <p:cNvGrpSpPr/>
        <p:nvPr/>
      </p:nvGrpSpPr>
      <p:grpSpPr>
        <a:xfrm>
          <a:off x="0" y="0"/>
          <a:ext cx="0" cy="0"/>
          <a:chOff x="0" y="0"/>
          <a:chExt cx="0" cy="0"/>
        </a:xfrm>
      </p:grpSpPr>
      <p:sp>
        <p:nvSpPr>
          <p:cNvPr id="924" name="Google Shape;924;p86"/>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State in LangGraph - Deep Dive</a:t>
            </a:r>
            <a:endParaRPr sz="1800">
              <a:solidFill>
                <a:srgbClr val="FFFFFF"/>
              </a:solidFill>
              <a:latin typeface="Lexend"/>
              <a:ea typeface="Lexend"/>
              <a:cs typeface="Lexend"/>
              <a:sym typeface="Lexend"/>
            </a:endParaRPr>
          </a:p>
        </p:txBody>
      </p:sp>
      <p:sp>
        <p:nvSpPr>
          <p:cNvPr id="925" name="Google Shape;925;p86"/>
          <p:cNvSpPr txBox="1"/>
          <p:nvPr/>
        </p:nvSpPr>
        <p:spPr>
          <a:xfrm>
            <a:off x="501925" y="12036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1. Basic State Definition</a:t>
            </a:r>
            <a:endParaRPr sz="1600">
              <a:solidFill>
                <a:srgbClr val="FFFFFF"/>
              </a:solidFill>
              <a:latin typeface="Lexend"/>
              <a:ea typeface="Lexend"/>
              <a:cs typeface="Lexend"/>
              <a:sym typeface="Lexend"/>
            </a:endParaRPr>
          </a:p>
        </p:txBody>
      </p:sp>
      <p:sp>
        <p:nvSpPr>
          <p:cNvPr id="926" name="Google Shape;926;p86"/>
          <p:cNvSpPr/>
          <p:nvPr/>
        </p:nvSpPr>
        <p:spPr>
          <a:xfrm>
            <a:off x="2271950" y="1906775"/>
            <a:ext cx="1204500" cy="5079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27" name="Google Shape;927;p86"/>
          <p:cNvCxnSpPr>
            <a:stCxn id="926" idx="2"/>
            <a:endCxn id="928" idx="0"/>
          </p:cNvCxnSpPr>
          <p:nvPr/>
        </p:nvCxnSpPr>
        <p:spPr>
          <a:xfrm>
            <a:off x="2874200" y="2414675"/>
            <a:ext cx="0" cy="561300"/>
          </a:xfrm>
          <a:prstGeom prst="straightConnector1">
            <a:avLst/>
          </a:prstGeom>
          <a:noFill/>
          <a:ln cap="flat" cmpd="sng" w="19050">
            <a:solidFill>
              <a:schemeClr val="lt1"/>
            </a:solidFill>
            <a:prstDash val="solid"/>
            <a:round/>
            <a:headEnd len="med" w="med" type="none"/>
            <a:tailEnd len="med" w="med" type="triangle"/>
          </a:ln>
        </p:spPr>
      </p:cxnSp>
      <p:sp>
        <p:nvSpPr>
          <p:cNvPr id="929" name="Google Shape;929;p86"/>
          <p:cNvSpPr txBox="1"/>
          <p:nvPr/>
        </p:nvSpPr>
        <p:spPr>
          <a:xfrm>
            <a:off x="2568875" y="1974575"/>
            <a:ext cx="110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Start</a:t>
            </a:r>
            <a:endParaRPr sz="1300">
              <a:solidFill>
                <a:schemeClr val="lt1"/>
              </a:solidFill>
              <a:latin typeface="Lexend"/>
              <a:ea typeface="Lexend"/>
              <a:cs typeface="Lexend"/>
              <a:sym typeface="Lexend"/>
            </a:endParaRPr>
          </a:p>
        </p:txBody>
      </p:sp>
      <p:sp>
        <p:nvSpPr>
          <p:cNvPr id="930" name="Google Shape;930;p86"/>
          <p:cNvSpPr/>
          <p:nvPr/>
        </p:nvSpPr>
        <p:spPr>
          <a:xfrm>
            <a:off x="2271950" y="2973575"/>
            <a:ext cx="1204500" cy="431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8" name="Google Shape;928;p86"/>
          <p:cNvSpPr txBox="1"/>
          <p:nvPr/>
        </p:nvSpPr>
        <p:spPr>
          <a:xfrm>
            <a:off x="2324150" y="2975975"/>
            <a:ext cx="110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 increment</a:t>
            </a:r>
            <a:endParaRPr sz="1300">
              <a:solidFill>
                <a:schemeClr val="lt1"/>
              </a:solidFill>
              <a:latin typeface="Lexend"/>
              <a:ea typeface="Lexend"/>
              <a:cs typeface="Lexend"/>
              <a:sym typeface="Lexend"/>
            </a:endParaRPr>
          </a:p>
        </p:txBody>
      </p:sp>
      <p:sp>
        <p:nvSpPr>
          <p:cNvPr id="931" name="Google Shape;931;p86"/>
          <p:cNvSpPr/>
          <p:nvPr/>
        </p:nvSpPr>
        <p:spPr>
          <a:xfrm>
            <a:off x="1067450" y="4044100"/>
            <a:ext cx="1566300" cy="431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2" name="Google Shape;932;p86"/>
          <p:cNvSpPr txBox="1"/>
          <p:nvPr/>
        </p:nvSpPr>
        <p:spPr>
          <a:xfrm>
            <a:off x="1119650" y="4046500"/>
            <a:ext cx="171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should_continue</a:t>
            </a:r>
            <a:endParaRPr sz="1300">
              <a:solidFill>
                <a:schemeClr val="lt1"/>
              </a:solidFill>
              <a:latin typeface="Lexend"/>
              <a:ea typeface="Lexend"/>
              <a:cs typeface="Lexend"/>
              <a:sym typeface="Lexend"/>
            </a:endParaRPr>
          </a:p>
        </p:txBody>
      </p:sp>
      <p:sp>
        <p:nvSpPr>
          <p:cNvPr id="933" name="Google Shape;933;p86"/>
          <p:cNvSpPr/>
          <p:nvPr/>
        </p:nvSpPr>
        <p:spPr>
          <a:xfrm>
            <a:off x="3539925" y="4005700"/>
            <a:ext cx="1204500" cy="5079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4" name="Google Shape;934;p86"/>
          <p:cNvSpPr txBox="1"/>
          <p:nvPr/>
        </p:nvSpPr>
        <p:spPr>
          <a:xfrm>
            <a:off x="3836850" y="4073500"/>
            <a:ext cx="110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End</a:t>
            </a:r>
            <a:endParaRPr sz="1300">
              <a:solidFill>
                <a:schemeClr val="lt1"/>
              </a:solidFill>
              <a:latin typeface="Lexend"/>
              <a:ea typeface="Lexend"/>
              <a:cs typeface="Lexend"/>
              <a:sym typeface="Lexend"/>
            </a:endParaRPr>
          </a:p>
        </p:txBody>
      </p:sp>
      <p:cxnSp>
        <p:nvCxnSpPr>
          <p:cNvPr id="935" name="Google Shape;935;p86"/>
          <p:cNvCxnSpPr>
            <a:endCxn id="932" idx="0"/>
          </p:cNvCxnSpPr>
          <p:nvPr/>
        </p:nvCxnSpPr>
        <p:spPr>
          <a:xfrm flipH="1">
            <a:off x="1975400" y="3404800"/>
            <a:ext cx="898800" cy="641700"/>
          </a:xfrm>
          <a:prstGeom prst="curvedConnector2">
            <a:avLst/>
          </a:prstGeom>
          <a:noFill/>
          <a:ln cap="flat" cmpd="sng" w="19050">
            <a:solidFill>
              <a:schemeClr val="lt1"/>
            </a:solidFill>
            <a:prstDash val="dot"/>
            <a:round/>
            <a:headEnd len="med" w="med" type="none"/>
            <a:tailEnd len="med" w="med" type="stealth"/>
          </a:ln>
        </p:spPr>
      </p:cxnSp>
      <p:cxnSp>
        <p:nvCxnSpPr>
          <p:cNvPr id="936" name="Google Shape;936;p86"/>
          <p:cNvCxnSpPr>
            <a:stCxn id="932" idx="2"/>
            <a:endCxn id="928" idx="2"/>
          </p:cNvCxnSpPr>
          <p:nvPr/>
        </p:nvCxnSpPr>
        <p:spPr>
          <a:xfrm rot="-5400000">
            <a:off x="1889600" y="3446800"/>
            <a:ext cx="1070400" cy="898800"/>
          </a:xfrm>
          <a:prstGeom prst="curvedConnector5">
            <a:avLst>
              <a:gd fmla="val -22246" name="adj1"/>
              <a:gd fmla="val 121704" name="adj2"/>
              <a:gd fmla="val 67985" name="adj3"/>
            </a:avLst>
          </a:prstGeom>
          <a:noFill/>
          <a:ln cap="flat" cmpd="sng" w="19050">
            <a:solidFill>
              <a:schemeClr val="lt1"/>
            </a:solidFill>
            <a:prstDash val="solid"/>
            <a:round/>
            <a:headEnd len="med" w="med" type="none"/>
            <a:tailEnd len="med" w="med" type="stealth"/>
          </a:ln>
        </p:spPr>
      </p:cxnSp>
      <p:cxnSp>
        <p:nvCxnSpPr>
          <p:cNvPr id="937" name="Google Shape;937;p86"/>
          <p:cNvCxnSpPr>
            <a:stCxn id="928" idx="2"/>
            <a:endCxn id="934" idx="0"/>
          </p:cNvCxnSpPr>
          <p:nvPr/>
        </p:nvCxnSpPr>
        <p:spPr>
          <a:xfrm flipH="1" rot="-5400000">
            <a:off x="3274250" y="2960825"/>
            <a:ext cx="712500" cy="1512600"/>
          </a:xfrm>
          <a:prstGeom prst="curvedConnector3">
            <a:avLst>
              <a:gd fmla="val 50009" name="adj1"/>
            </a:avLst>
          </a:prstGeom>
          <a:noFill/>
          <a:ln cap="flat" cmpd="sng" w="19050">
            <a:solidFill>
              <a:schemeClr val="lt1"/>
            </a:solidFill>
            <a:prstDash val="solid"/>
            <a:round/>
            <a:headEnd len="med" w="med" type="none"/>
            <a:tailEnd len="med" w="med" type="stealth"/>
          </a:ln>
        </p:spPr>
      </p:cxnSp>
      <p:sp>
        <p:nvSpPr>
          <p:cNvPr id="938" name="Google Shape;938;p86"/>
          <p:cNvSpPr txBox="1"/>
          <p:nvPr/>
        </p:nvSpPr>
        <p:spPr>
          <a:xfrm>
            <a:off x="5241275" y="1484475"/>
            <a:ext cx="171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Initial</a:t>
            </a:r>
            <a:r>
              <a:rPr lang="en" sz="1300">
                <a:solidFill>
                  <a:schemeClr val="lt1"/>
                </a:solidFill>
                <a:latin typeface="Lexend"/>
                <a:ea typeface="Lexend"/>
                <a:cs typeface="Lexend"/>
                <a:sym typeface="Lexend"/>
              </a:rPr>
              <a:t> state:</a:t>
            </a:r>
            <a:endParaRPr sz="1300">
              <a:solidFill>
                <a:schemeClr val="lt1"/>
              </a:solidFill>
              <a:latin typeface="Lexend"/>
              <a:ea typeface="Lexend"/>
              <a:cs typeface="Lexend"/>
              <a:sym typeface="Lexend"/>
            </a:endParaRPr>
          </a:p>
        </p:txBody>
      </p:sp>
      <p:pic>
        <p:nvPicPr>
          <p:cNvPr id="939" name="Google Shape;939;p86"/>
          <p:cNvPicPr preferRelativeResize="0"/>
          <p:nvPr/>
        </p:nvPicPr>
        <p:blipFill rotWithShape="1">
          <a:blip r:embed="rId3">
            <a:alphaModFix/>
          </a:blip>
          <a:srcRect b="34977" l="26857" r="26699" t="35861"/>
          <a:stretch/>
        </p:blipFill>
        <p:spPr>
          <a:xfrm>
            <a:off x="5287169" y="2037900"/>
            <a:ext cx="3230933" cy="131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943" name="Shape 943"/>
        <p:cNvGrpSpPr/>
        <p:nvPr/>
      </p:nvGrpSpPr>
      <p:grpSpPr>
        <a:xfrm>
          <a:off x="0" y="0"/>
          <a:ext cx="0" cy="0"/>
          <a:chOff x="0" y="0"/>
          <a:chExt cx="0" cy="0"/>
        </a:xfrm>
      </p:grpSpPr>
      <p:sp>
        <p:nvSpPr>
          <p:cNvPr id="944" name="Google Shape;944;p87"/>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a:t>
            </a:r>
            <a:r>
              <a:rPr lang="en" sz="2100">
                <a:solidFill>
                  <a:srgbClr val="FFFFFF"/>
                </a:solidFill>
                <a:latin typeface="Lexend"/>
                <a:ea typeface="Lexend"/>
                <a:cs typeface="Lexend"/>
                <a:sym typeface="Lexend"/>
              </a:rPr>
              <a:t> in LangGraph - Deep Dive</a:t>
            </a:r>
            <a:endParaRPr sz="1800">
              <a:solidFill>
                <a:srgbClr val="FFFFFF"/>
              </a:solidFill>
              <a:latin typeface="Lexend"/>
              <a:ea typeface="Lexend"/>
              <a:cs typeface="Lexend"/>
              <a:sym typeface="Lexend"/>
            </a:endParaRPr>
          </a:p>
        </p:txBody>
      </p:sp>
      <p:sp>
        <p:nvSpPr>
          <p:cNvPr id="945" name="Google Shape;945;p87"/>
          <p:cNvSpPr txBox="1"/>
          <p:nvPr/>
        </p:nvSpPr>
        <p:spPr>
          <a:xfrm>
            <a:off x="501925" y="12036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u="sng">
                <a:solidFill>
                  <a:srgbClr val="FFFFFF"/>
                </a:solidFill>
                <a:latin typeface="Lexend"/>
                <a:ea typeface="Lexend"/>
                <a:cs typeface="Lexend"/>
                <a:sym typeface="Lexend"/>
              </a:rPr>
              <a:t>States to keep track of: </a:t>
            </a:r>
            <a:endParaRPr sz="1600" u="sng">
              <a:solidFill>
                <a:srgbClr val="FFFFFF"/>
              </a:solidFill>
              <a:latin typeface="Lexend"/>
              <a:ea typeface="Lexend"/>
              <a:cs typeface="Lexend"/>
              <a:sym typeface="Lexend"/>
            </a:endParaRPr>
          </a:p>
        </p:txBody>
      </p:sp>
      <p:sp>
        <p:nvSpPr>
          <p:cNvPr id="946" name="Google Shape;946;p87"/>
          <p:cNvSpPr txBox="1"/>
          <p:nvPr/>
        </p:nvSpPr>
        <p:spPr>
          <a:xfrm>
            <a:off x="501925" y="17370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1. Input that the user provided </a:t>
            </a:r>
            <a:endParaRPr sz="1600">
              <a:solidFill>
                <a:srgbClr val="FFFFFF"/>
              </a:solidFill>
              <a:latin typeface="Lexend"/>
              <a:ea typeface="Lexend"/>
              <a:cs typeface="Lexend"/>
              <a:sym typeface="Lexend"/>
            </a:endParaRPr>
          </a:p>
        </p:txBody>
      </p:sp>
      <p:sp>
        <p:nvSpPr>
          <p:cNvPr id="947" name="Google Shape;947;p87"/>
          <p:cNvSpPr txBox="1"/>
          <p:nvPr/>
        </p:nvSpPr>
        <p:spPr>
          <a:xfrm>
            <a:off x="501925" y="21942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2</a:t>
            </a:r>
            <a:r>
              <a:rPr lang="en" sz="1600">
                <a:solidFill>
                  <a:srgbClr val="FFFFFF"/>
                </a:solidFill>
                <a:latin typeface="Lexend"/>
                <a:ea typeface="Lexend"/>
                <a:cs typeface="Lexend"/>
                <a:sym typeface="Lexend"/>
              </a:rPr>
              <a:t>. The parsed output of the LLM response (AgentAction or AgentFinish)</a:t>
            </a:r>
            <a:endParaRPr sz="1600">
              <a:solidFill>
                <a:srgbClr val="FFFFFF"/>
              </a:solidFill>
              <a:latin typeface="Lexend"/>
              <a:ea typeface="Lexend"/>
              <a:cs typeface="Lexend"/>
              <a:sym typeface="Lexend"/>
            </a:endParaRPr>
          </a:p>
        </p:txBody>
      </p:sp>
      <p:sp>
        <p:nvSpPr>
          <p:cNvPr id="948" name="Google Shape;948;p87"/>
          <p:cNvSpPr txBox="1"/>
          <p:nvPr/>
        </p:nvSpPr>
        <p:spPr>
          <a:xfrm>
            <a:off x="501925" y="26514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3</a:t>
            </a:r>
            <a:r>
              <a:rPr lang="en" sz="1600">
                <a:solidFill>
                  <a:srgbClr val="FFFFFF"/>
                </a:solidFill>
                <a:latin typeface="Lexend"/>
                <a:ea typeface="Lexend"/>
                <a:cs typeface="Lexend"/>
                <a:sym typeface="Lexend"/>
              </a:rPr>
              <a:t>. The history that has taken place so far </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952" name="Shape 952"/>
        <p:cNvGrpSpPr/>
        <p:nvPr/>
      </p:nvGrpSpPr>
      <p:grpSpPr>
        <a:xfrm>
          <a:off x="0" y="0"/>
          <a:ext cx="0" cy="0"/>
          <a:chOff x="0" y="0"/>
          <a:chExt cx="0" cy="0"/>
        </a:xfrm>
      </p:grpSpPr>
      <p:sp>
        <p:nvSpPr>
          <p:cNvPr id="953" name="Google Shape;953;p88"/>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Chatbots using</a:t>
            </a:r>
            <a:r>
              <a:rPr lang="en" sz="2100">
                <a:solidFill>
                  <a:srgbClr val="FFFFFF"/>
                </a:solidFill>
                <a:latin typeface="Lexend"/>
                <a:ea typeface="Lexend"/>
                <a:cs typeface="Lexend"/>
                <a:sym typeface="Lexend"/>
              </a:rPr>
              <a:t> LangGraph</a:t>
            </a:r>
            <a:endParaRPr sz="1800">
              <a:solidFill>
                <a:srgbClr val="FFFFFF"/>
              </a:solidFill>
              <a:latin typeface="Lexend"/>
              <a:ea typeface="Lexend"/>
              <a:cs typeface="Lexend"/>
              <a:sym typeface="Lexend"/>
            </a:endParaRPr>
          </a:p>
        </p:txBody>
      </p:sp>
      <p:sp>
        <p:nvSpPr>
          <p:cNvPr id="954" name="Google Shape;954;p88"/>
          <p:cNvSpPr txBox="1"/>
          <p:nvPr/>
        </p:nvSpPr>
        <p:spPr>
          <a:xfrm>
            <a:off x="501925" y="12036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u="sng">
                <a:solidFill>
                  <a:srgbClr val="FFFFFF"/>
                </a:solidFill>
                <a:latin typeface="Lexend"/>
                <a:ea typeface="Lexend"/>
                <a:cs typeface="Lexend"/>
                <a:sym typeface="Lexend"/>
              </a:rPr>
              <a:t>What we'll cover in the next few sections: </a:t>
            </a:r>
            <a:endParaRPr sz="1600" u="sng">
              <a:solidFill>
                <a:srgbClr val="FFFFFF"/>
              </a:solidFill>
              <a:latin typeface="Lexend"/>
              <a:ea typeface="Lexend"/>
              <a:cs typeface="Lexend"/>
              <a:sym typeface="Lexend"/>
            </a:endParaRPr>
          </a:p>
        </p:txBody>
      </p:sp>
      <p:sp>
        <p:nvSpPr>
          <p:cNvPr id="955" name="Google Shape;955;p88"/>
          <p:cNvSpPr txBox="1"/>
          <p:nvPr/>
        </p:nvSpPr>
        <p:spPr>
          <a:xfrm>
            <a:off x="501925" y="16608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1. Basic Chatbot (no memory)</a:t>
            </a:r>
            <a:endParaRPr sz="1600">
              <a:solidFill>
                <a:srgbClr val="FFFFFF"/>
              </a:solidFill>
              <a:latin typeface="Lexend"/>
              <a:ea typeface="Lexend"/>
              <a:cs typeface="Lexend"/>
              <a:sym typeface="Lexend"/>
            </a:endParaRPr>
          </a:p>
        </p:txBody>
      </p:sp>
      <p:sp>
        <p:nvSpPr>
          <p:cNvPr id="956" name="Google Shape;956;p88"/>
          <p:cNvSpPr txBox="1"/>
          <p:nvPr/>
        </p:nvSpPr>
        <p:spPr>
          <a:xfrm>
            <a:off x="501925" y="20418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2</a:t>
            </a:r>
            <a:r>
              <a:rPr lang="en" sz="1600">
                <a:solidFill>
                  <a:srgbClr val="FFFFFF"/>
                </a:solidFill>
                <a:latin typeface="Lexend"/>
                <a:ea typeface="Lexend"/>
                <a:cs typeface="Lexend"/>
                <a:sym typeface="Lexend"/>
              </a:rPr>
              <a:t>. Chatbot with Tools </a:t>
            </a:r>
            <a:endParaRPr sz="1600">
              <a:solidFill>
                <a:srgbClr val="FFFFFF"/>
              </a:solidFill>
              <a:latin typeface="Lexend"/>
              <a:ea typeface="Lexend"/>
              <a:cs typeface="Lexend"/>
              <a:sym typeface="Lexend"/>
            </a:endParaRPr>
          </a:p>
        </p:txBody>
      </p:sp>
      <p:sp>
        <p:nvSpPr>
          <p:cNvPr id="957" name="Google Shape;957;p88"/>
          <p:cNvSpPr txBox="1"/>
          <p:nvPr/>
        </p:nvSpPr>
        <p:spPr>
          <a:xfrm>
            <a:off x="501925" y="24228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3</a:t>
            </a:r>
            <a:r>
              <a:rPr lang="en" sz="1600">
                <a:solidFill>
                  <a:srgbClr val="FFFFFF"/>
                </a:solidFill>
                <a:latin typeface="Lexend"/>
                <a:ea typeface="Lexend"/>
                <a:cs typeface="Lexend"/>
                <a:sym typeface="Lexend"/>
              </a:rPr>
              <a:t>. Chatbot with memory </a:t>
            </a:r>
            <a:endParaRPr sz="1600">
              <a:solidFill>
                <a:srgbClr val="FFFFFF"/>
              </a:solidFill>
              <a:latin typeface="Lexend"/>
              <a:ea typeface="Lexend"/>
              <a:cs typeface="Lexend"/>
              <a:sym typeface="Lexend"/>
            </a:endParaRPr>
          </a:p>
        </p:txBody>
      </p:sp>
      <p:sp>
        <p:nvSpPr>
          <p:cNvPr id="958" name="Google Shape;958;p88"/>
          <p:cNvSpPr txBox="1"/>
          <p:nvPr/>
        </p:nvSpPr>
        <p:spPr>
          <a:xfrm>
            <a:off x="501925" y="28038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4</a:t>
            </a:r>
            <a:r>
              <a:rPr lang="en" sz="1600">
                <a:solidFill>
                  <a:srgbClr val="FFFFFF"/>
                </a:solidFill>
                <a:latin typeface="Lexend"/>
                <a:ea typeface="Lexend"/>
                <a:cs typeface="Lexend"/>
                <a:sym typeface="Lexend"/>
              </a:rPr>
              <a:t>. Chatbot with human-in-loop scenarios </a:t>
            </a:r>
            <a:endParaRPr sz="1600">
              <a:solidFill>
                <a:srgbClr val="FFFFFF"/>
              </a:solidFill>
              <a:latin typeface="Lexend"/>
              <a:ea typeface="Lexend"/>
              <a:cs typeface="Lexend"/>
              <a:sym typeface="Lexend"/>
            </a:endParaRPr>
          </a:p>
        </p:txBody>
      </p:sp>
      <p:sp>
        <p:nvSpPr>
          <p:cNvPr id="959" name="Google Shape;959;p88"/>
          <p:cNvSpPr txBox="1"/>
          <p:nvPr/>
        </p:nvSpPr>
        <p:spPr>
          <a:xfrm>
            <a:off x="501925" y="31848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5</a:t>
            </a:r>
            <a:r>
              <a:rPr lang="en" sz="1600">
                <a:solidFill>
                  <a:srgbClr val="FFFFFF"/>
                </a:solidFill>
                <a:latin typeface="Lexend"/>
                <a:ea typeface="Lexend"/>
                <a:cs typeface="Lexend"/>
                <a:sym typeface="Lexend"/>
              </a:rPr>
              <a:t>. Chatbot with more complex state</a:t>
            </a:r>
            <a:endParaRPr sz="1600">
              <a:solidFill>
                <a:srgbClr val="FFFFFF"/>
              </a:solidFill>
              <a:latin typeface="Lexend"/>
              <a:ea typeface="Lexend"/>
              <a:cs typeface="Lexend"/>
              <a:sym typeface="Lexend"/>
            </a:endParaRPr>
          </a:p>
        </p:txBody>
      </p:sp>
      <p:sp>
        <p:nvSpPr>
          <p:cNvPr id="960" name="Google Shape;960;p88"/>
          <p:cNvSpPr txBox="1"/>
          <p:nvPr/>
        </p:nvSpPr>
        <p:spPr>
          <a:xfrm>
            <a:off x="501925" y="35658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6</a:t>
            </a:r>
            <a:r>
              <a:rPr lang="en" sz="1600">
                <a:solidFill>
                  <a:srgbClr val="FFFFFF"/>
                </a:solidFill>
                <a:latin typeface="Lexend"/>
                <a:ea typeface="Lexend"/>
                <a:cs typeface="Lexend"/>
                <a:sym typeface="Lexend"/>
              </a:rPr>
              <a:t>. Understanding Time-travel </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964" name="Shape 964"/>
        <p:cNvGrpSpPr/>
        <p:nvPr/>
      </p:nvGrpSpPr>
      <p:grpSpPr>
        <a:xfrm>
          <a:off x="0" y="0"/>
          <a:ext cx="0" cy="0"/>
          <a:chOff x="0" y="0"/>
          <a:chExt cx="0" cy="0"/>
        </a:xfrm>
      </p:grpSpPr>
      <p:sp>
        <p:nvSpPr>
          <p:cNvPr id="965" name="Google Shape;965;p89"/>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Chat bots using LangGraph</a:t>
            </a:r>
            <a:endParaRPr sz="1800">
              <a:solidFill>
                <a:srgbClr val="FFFFFF"/>
              </a:solidFill>
              <a:latin typeface="Lexend"/>
              <a:ea typeface="Lexend"/>
              <a:cs typeface="Lexend"/>
              <a:sym typeface="Lexend"/>
            </a:endParaRPr>
          </a:p>
        </p:txBody>
      </p:sp>
      <p:sp>
        <p:nvSpPr>
          <p:cNvPr id="966" name="Google Shape;966;p89"/>
          <p:cNvSpPr txBox="1"/>
          <p:nvPr/>
        </p:nvSpPr>
        <p:spPr>
          <a:xfrm>
            <a:off x="501925" y="12798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u="sng">
                <a:solidFill>
                  <a:srgbClr val="FFFFFF"/>
                </a:solidFill>
                <a:latin typeface="Lexend"/>
                <a:ea typeface="Lexend"/>
                <a:cs typeface="Lexend"/>
                <a:sym typeface="Lexend"/>
              </a:rPr>
              <a:t>1, Basic Chatbot</a:t>
            </a:r>
            <a:endParaRPr sz="1600" u="sng">
              <a:solidFill>
                <a:srgbClr val="FFFFFF"/>
              </a:solidFill>
              <a:latin typeface="Lexend"/>
              <a:ea typeface="Lexend"/>
              <a:cs typeface="Lexend"/>
              <a:sym typeface="Lexend"/>
            </a:endParaRPr>
          </a:p>
        </p:txBody>
      </p:sp>
      <p:pic>
        <p:nvPicPr>
          <p:cNvPr id="967" name="Google Shape;967;p89" title="6903FEA8-69DB-476C-A1A4-E445B402F40B_1_201_a.jpeg"/>
          <p:cNvPicPr preferRelativeResize="0"/>
          <p:nvPr/>
        </p:nvPicPr>
        <p:blipFill>
          <a:blip r:embed="rId3">
            <a:alphaModFix/>
          </a:blip>
          <a:stretch>
            <a:fillRect/>
          </a:stretch>
        </p:blipFill>
        <p:spPr>
          <a:xfrm>
            <a:off x="5507625" y="1148200"/>
            <a:ext cx="1669600" cy="3694224"/>
          </a:xfrm>
          <a:prstGeom prst="rect">
            <a:avLst/>
          </a:prstGeom>
          <a:noFill/>
          <a:ln>
            <a:noFill/>
          </a:ln>
        </p:spPr>
      </p:pic>
      <p:sp>
        <p:nvSpPr>
          <p:cNvPr id="968" name="Google Shape;968;p89"/>
          <p:cNvSpPr txBox="1"/>
          <p:nvPr/>
        </p:nvSpPr>
        <p:spPr>
          <a:xfrm>
            <a:off x="501925" y="18132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 No memory</a:t>
            </a:r>
            <a:endParaRPr sz="1600">
              <a:solidFill>
                <a:srgbClr val="FFFFFF"/>
              </a:solidFill>
              <a:latin typeface="Lexend"/>
              <a:ea typeface="Lexend"/>
              <a:cs typeface="Lexend"/>
              <a:sym typeface="Lexend"/>
            </a:endParaRPr>
          </a:p>
        </p:txBody>
      </p:sp>
      <p:sp>
        <p:nvSpPr>
          <p:cNvPr id="969" name="Google Shape;969;p89"/>
          <p:cNvSpPr txBox="1"/>
          <p:nvPr/>
        </p:nvSpPr>
        <p:spPr>
          <a:xfrm>
            <a:off x="501925" y="21942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 No tools</a:t>
            </a:r>
            <a:endParaRPr sz="1600">
              <a:solidFill>
                <a:srgbClr val="FFFFFF"/>
              </a:solidFill>
              <a:latin typeface="Lexend"/>
              <a:ea typeface="Lexend"/>
              <a:cs typeface="Lexend"/>
              <a:sym typeface="Lexend"/>
            </a:endParaRPr>
          </a:p>
        </p:txBody>
      </p:sp>
      <p:sp>
        <p:nvSpPr>
          <p:cNvPr id="970" name="Google Shape;970;p89"/>
          <p:cNvSpPr txBox="1"/>
          <p:nvPr/>
        </p:nvSpPr>
        <p:spPr>
          <a:xfrm>
            <a:off x="501925" y="29562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u="sng">
                <a:solidFill>
                  <a:srgbClr val="FFFFFF"/>
                </a:solidFill>
                <a:latin typeface="Lexend"/>
                <a:ea typeface="Lexend"/>
                <a:cs typeface="Lexend"/>
                <a:sym typeface="Lexend"/>
              </a:rPr>
              <a:t>We'll learn: </a:t>
            </a:r>
            <a:endParaRPr sz="1600" u="sng">
              <a:solidFill>
                <a:srgbClr val="FFFFFF"/>
              </a:solidFill>
              <a:latin typeface="Lexend"/>
              <a:ea typeface="Lexend"/>
              <a:cs typeface="Lexend"/>
              <a:sym typeface="Lexend"/>
            </a:endParaRPr>
          </a:p>
        </p:txBody>
      </p:sp>
      <p:sp>
        <p:nvSpPr>
          <p:cNvPr id="971" name="Google Shape;971;p89"/>
          <p:cNvSpPr txBox="1"/>
          <p:nvPr/>
        </p:nvSpPr>
        <p:spPr>
          <a:xfrm>
            <a:off x="410250" y="34635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 Graph stream method</a:t>
            </a:r>
            <a:endParaRPr sz="1600">
              <a:solidFill>
                <a:srgbClr val="FFFFFF"/>
              </a:solidFill>
              <a:latin typeface="Lexend"/>
              <a:ea typeface="Lexend"/>
              <a:cs typeface="Lexend"/>
              <a:sym typeface="Lexend"/>
            </a:endParaRPr>
          </a:p>
        </p:txBody>
      </p:sp>
      <p:sp>
        <p:nvSpPr>
          <p:cNvPr id="972" name="Google Shape;972;p89"/>
          <p:cNvSpPr txBox="1"/>
          <p:nvPr/>
        </p:nvSpPr>
        <p:spPr>
          <a:xfrm>
            <a:off x="410250" y="38445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 Chat looping</a:t>
            </a:r>
            <a:endParaRPr sz="1600">
              <a:solidFill>
                <a:srgbClr val="FFFFFF"/>
              </a:solidFill>
              <a:latin typeface="Lexend"/>
              <a:ea typeface="Lexend"/>
              <a:cs typeface="Lexend"/>
              <a:sym typeface="Lexend"/>
            </a:endParaRPr>
          </a:p>
        </p:txBody>
      </p:sp>
      <p:sp>
        <p:nvSpPr>
          <p:cNvPr id="973" name="Google Shape;973;p89"/>
          <p:cNvSpPr txBox="1"/>
          <p:nvPr/>
        </p:nvSpPr>
        <p:spPr>
          <a:xfrm>
            <a:off x="410250" y="42255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 Use free Llama Model using the Groq interface</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977" name="Shape 977"/>
        <p:cNvGrpSpPr/>
        <p:nvPr/>
      </p:nvGrpSpPr>
      <p:grpSpPr>
        <a:xfrm>
          <a:off x="0" y="0"/>
          <a:ext cx="0" cy="0"/>
          <a:chOff x="0" y="0"/>
          <a:chExt cx="0" cy="0"/>
        </a:xfrm>
      </p:grpSpPr>
      <p:sp>
        <p:nvSpPr>
          <p:cNvPr id="978" name="Google Shape;978;p90"/>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Chat bots using LangGraph</a:t>
            </a:r>
            <a:endParaRPr sz="1800">
              <a:solidFill>
                <a:srgbClr val="FFFFFF"/>
              </a:solidFill>
              <a:latin typeface="Lexend"/>
              <a:ea typeface="Lexend"/>
              <a:cs typeface="Lexend"/>
              <a:sym typeface="Lexend"/>
            </a:endParaRPr>
          </a:p>
        </p:txBody>
      </p:sp>
      <p:sp>
        <p:nvSpPr>
          <p:cNvPr id="979" name="Google Shape;979;p90"/>
          <p:cNvSpPr txBox="1"/>
          <p:nvPr/>
        </p:nvSpPr>
        <p:spPr>
          <a:xfrm>
            <a:off x="501925" y="12798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u="sng">
                <a:solidFill>
                  <a:srgbClr val="FFFFFF"/>
                </a:solidFill>
                <a:latin typeface="Lexend"/>
                <a:ea typeface="Lexend"/>
                <a:cs typeface="Lexend"/>
                <a:sym typeface="Lexend"/>
              </a:rPr>
              <a:t>2</a:t>
            </a:r>
            <a:r>
              <a:rPr lang="en" sz="1600" u="sng">
                <a:solidFill>
                  <a:srgbClr val="FFFFFF"/>
                </a:solidFill>
                <a:latin typeface="Lexend"/>
                <a:ea typeface="Lexend"/>
                <a:cs typeface="Lexend"/>
                <a:sym typeface="Lexend"/>
              </a:rPr>
              <a:t>, Chatbot with Tools</a:t>
            </a:r>
            <a:endParaRPr sz="1600" u="sng">
              <a:solidFill>
                <a:srgbClr val="FFFFFF"/>
              </a:solidFill>
              <a:latin typeface="Lexend"/>
              <a:ea typeface="Lexend"/>
              <a:cs typeface="Lexend"/>
              <a:sym typeface="Lexend"/>
            </a:endParaRPr>
          </a:p>
        </p:txBody>
      </p:sp>
      <p:sp>
        <p:nvSpPr>
          <p:cNvPr id="980" name="Google Shape;980;p90"/>
          <p:cNvSpPr txBox="1"/>
          <p:nvPr/>
        </p:nvSpPr>
        <p:spPr>
          <a:xfrm>
            <a:off x="501925" y="18132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 Adding a tool call ability </a:t>
            </a:r>
            <a:endParaRPr sz="1600">
              <a:solidFill>
                <a:srgbClr val="FFFFFF"/>
              </a:solidFill>
              <a:latin typeface="Lexend"/>
              <a:ea typeface="Lexend"/>
              <a:cs typeface="Lexend"/>
              <a:sym typeface="Lexend"/>
            </a:endParaRPr>
          </a:p>
        </p:txBody>
      </p:sp>
      <p:pic>
        <p:nvPicPr>
          <p:cNvPr id="981" name="Google Shape;981;p90" title="Screenshot 2025-03-14 at 11.36.52 AM.png"/>
          <p:cNvPicPr preferRelativeResize="0"/>
          <p:nvPr/>
        </p:nvPicPr>
        <p:blipFill rotWithShape="1">
          <a:blip r:embed="rId3">
            <a:alphaModFix/>
          </a:blip>
          <a:srcRect b="17399" l="40391" r="29115" t="25496"/>
          <a:stretch/>
        </p:blipFill>
        <p:spPr>
          <a:xfrm>
            <a:off x="4296021" y="1279875"/>
            <a:ext cx="2885079" cy="337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985" name="Shape 985"/>
        <p:cNvGrpSpPr/>
        <p:nvPr/>
      </p:nvGrpSpPr>
      <p:grpSpPr>
        <a:xfrm>
          <a:off x="0" y="0"/>
          <a:ext cx="0" cy="0"/>
          <a:chOff x="0" y="0"/>
          <a:chExt cx="0" cy="0"/>
        </a:xfrm>
      </p:grpSpPr>
      <p:sp>
        <p:nvSpPr>
          <p:cNvPr id="986" name="Google Shape;986;p91"/>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Memory &amp; Checkpointers</a:t>
            </a:r>
            <a:endParaRPr sz="1800">
              <a:solidFill>
                <a:srgbClr val="FFFFFF"/>
              </a:solidFill>
              <a:latin typeface="Lexend"/>
              <a:ea typeface="Lexend"/>
              <a:cs typeface="Lexend"/>
              <a:sym typeface="Lexend"/>
            </a:endParaRPr>
          </a:p>
        </p:txBody>
      </p:sp>
      <p:sp>
        <p:nvSpPr>
          <p:cNvPr id="987" name="Google Shape;987;p91"/>
          <p:cNvSpPr txBox="1"/>
          <p:nvPr/>
        </p:nvSpPr>
        <p:spPr>
          <a:xfrm>
            <a:off x="501925" y="1279875"/>
            <a:ext cx="8220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When you build a basic chatbot using LangGraph, you run into an immediate limitation: by default, your chatbot has amnesia.</a:t>
            </a:r>
            <a:endParaRPr sz="1600">
              <a:solidFill>
                <a:srgbClr val="FFFFFF"/>
              </a:solidFill>
              <a:latin typeface="Lexend"/>
              <a:ea typeface="Lexend"/>
              <a:cs typeface="Lexend"/>
              <a:sym typeface="Lexend"/>
            </a:endParaRPr>
          </a:p>
        </p:txBody>
      </p:sp>
      <p:sp>
        <p:nvSpPr>
          <p:cNvPr id="988" name="Google Shape;988;p91"/>
          <p:cNvSpPr txBox="1"/>
          <p:nvPr/>
        </p:nvSpPr>
        <p:spPr>
          <a:xfrm>
            <a:off x="501925" y="2727675"/>
            <a:ext cx="8220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This happens because without memory management, each invocation of your graph is completely independent. </a:t>
            </a:r>
            <a:endParaRPr sz="1600">
              <a:solidFill>
                <a:srgbClr val="FFFFFF"/>
              </a:solidFill>
              <a:latin typeface="Lexend"/>
              <a:ea typeface="Lexend"/>
              <a:cs typeface="Lexend"/>
              <a:sym typeface="Lexend"/>
            </a:endParaRPr>
          </a:p>
        </p:txBody>
      </p:sp>
      <p:sp>
        <p:nvSpPr>
          <p:cNvPr id="989" name="Google Shape;989;p91"/>
          <p:cNvSpPr txBox="1"/>
          <p:nvPr/>
        </p:nvSpPr>
        <p:spPr>
          <a:xfrm>
            <a:off x="501925" y="2041875"/>
            <a:ext cx="8220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Every time a user starts a conversation, the bot has no recollection of previous interactions.</a:t>
            </a:r>
            <a:endParaRPr sz="1600">
              <a:solidFill>
                <a:srgbClr val="FFFFFF"/>
              </a:solidFill>
              <a:latin typeface="Lexend"/>
              <a:ea typeface="Lexend"/>
              <a:cs typeface="Lexend"/>
              <a:sym typeface="Lexend"/>
            </a:endParaRPr>
          </a:p>
        </p:txBody>
      </p:sp>
      <p:sp>
        <p:nvSpPr>
          <p:cNvPr id="990" name="Google Shape;990;p91"/>
          <p:cNvSpPr txBox="1"/>
          <p:nvPr/>
        </p:nvSpPr>
        <p:spPr>
          <a:xfrm>
            <a:off x="501925" y="34134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This is where the concept of checkpointers in LangGraph come into the picture</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07" name="Shape 107"/>
        <p:cNvGrpSpPr/>
        <p:nvPr/>
      </p:nvGrpSpPr>
      <p:grpSpPr>
        <a:xfrm>
          <a:off x="0" y="0"/>
          <a:ext cx="0" cy="0"/>
          <a:chOff x="0" y="0"/>
          <a:chExt cx="0" cy="0"/>
        </a:xfrm>
      </p:grpSpPr>
      <p:sp>
        <p:nvSpPr>
          <p:cNvPr id="108" name="Google Shape;108;p20"/>
          <p:cNvSpPr txBox="1"/>
          <p:nvPr/>
        </p:nvSpPr>
        <p:spPr>
          <a:xfrm>
            <a:off x="1480850" y="2955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109" name="Google Shape;109;p20"/>
          <p:cNvSpPr txBox="1"/>
          <p:nvPr/>
        </p:nvSpPr>
        <p:spPr>
          <a:xfrm>
            <a:off x="582475" y="11235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1. Code </a:t>
            </a:r>
            <a:endParaRPr b="1" sz="1600" u="sng">
              <a:solidFill>
                <a:srgbClr val="FFFFFF"/>
              </a:solidFill>
              <a:latin typeface="Lexend"/>
              <a:ea typeface="Lexend"/>
              <a:cs typeface="Lexend"/>
              <a:sym typeface="Lexend"/>
            </a:endParaRPr>
          </a:p>
        </p:txBody>
      </p:sp>
      <p:sp>
        <p:nvSpPr>
          <p:cNvPr id="110" name="Google Shape;110;p20"/>
          <p:cNvSpPr txBox="1"/>
          <p:nvPr/>
        </p:nvSpPr>
        <p:spPr>
          <a:xfrm>
            <a:off x="604950" y="15807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Code has zero autonomy and is 100% deterministic</a:t>
            </a:r>
            <a:endParaRPr sz="1600">
              <a:solidFill>
                <a:srgbClr val="FFFFFF"/>
              </a:solidFill>
              <a:latin typeface="Lexend"/>
              <a:ea typeface="Lexend"/>
              <a:cs typeface="Lexend"/>
              <a:sym typeface="Lexend"/>
            </a:endParaRPr>
          </a:p>
        </p:txBody>
      </p:sp>
      <p:sp>
        <p:nvSpPr>
          <p:cNvPr id="111" name="Google Shape;111;p20"/>
          <p:cNvSpPr txBox="1"/>
          <p:nvPr/>
        </p:nvSpPr>
        <p:spPr>
          <a:xfrm>
            <a:off x="604950" y="2037925"/>
            <a:ext cx="7897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We all know that everything is hard-coded and it is not even really a cognitive architecture.  </a:t>
            </a:r>
            <a:endParaRPr sz="1600">
              <a:solidFill>
                <a:srgbClr val="FFFFFF"/>
              </a:solidFill>
              <a:latin typeface="Lexend"/>
              <a:ea typeface="Lexend"/>
              <a:cs typeface="Lexend"/>
              <a:sym typeface="Lexend"/>
            </a:endParaRPr>
          </a:p>
        </p:txBody>
      </p:sp>
      <p:sp>
        <p:nvSpPr>
          <p:cNvPr id="112" name="Google Shape;112;p20"/>
          <p:cNvSpPr txBox="1"/>
          <p:nvPr/>
        </p:nvSpPr>
        <p:spPr>
          <a:xfrm>
            <a:off x="604950" y="28761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Disadvantage: </a:t>
            </a:r>
            <a:endParaRPr sz="1600" u="sng">
              <a:solidFill>
                <a:srgbClr val="FFFFFF"/>
              </a:solidFill>
              <a:latin typeface="Lexend"/>
              <a:ea typeface="Lexend"/>
              <a:cs typeface="Lexend"/>
              <a:sym typeface="Lexend"/>
            </a:endParaRPr>
          </a:p>
        </p:txBody>
      </p:sp>
      <p:sp>
        <p:nvSpPr>
          <p:cNvPr id="113" name="Google Shape;113;p20"/>
          <p:cNvSpPr txBox="1"/>
          <p:nvPr/>
        </p:nvSpPr>
        <p:spPr>
          <a:xfrm>
            <a:off x="604950" y="3257125"/>
            <a:ext cx="7897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The problem? You'd need to write rules for every possible scenario - making it impossible to handle real-world complexity.</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994" name="Shape 994"/>
        <p:cNvGrpSpPr/>
        <p:nvPr/>
      </p:nvGrpSpPr>
      <p:grpSpPr>
        <a:xfrm>
          <a:off x="0" y="0"/>
          <a:ext cx="0" cy="0"/>
          <a:chOff x="0" y="0"/>
          <a:chExt cx="0" cy="0"/>
        </a:xfrm>
      </p:grpSpPr>
      <p:sp>
        <p:nvSpPr>
          <p:cNvPr id="995" name="Google Shape;995;p92"/>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Memory &amp; Checkpointers</a:t>
            </a:r>
            <a:endParaRPr sz="1800">
              <a:solidFill>
                <a:srgbClr val="FFFFFF"/>
              </a:solidFill>
              <a:latin typeface="Lexend"/>
              <a:ea typeface="Lexend"/>
              <a:cs typeface="Lexend"/>
              <a:sym typeface="Lexend"/>
            </a:endParaRPr>
          </a:p>
        </p:txBody>
      </p:sp>
      <p:sp>
        <p:nvSpPr>
          <p:cNvPr id="996" name="Google Shape;996;p92"/>
          <p:cNvSpPr txBox="1"/>
          <p:nvPr/>
        </p:nvSpPr>
        <p:spPr>
          <a:xfrm>
            <a:off x="501925" y="12798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u="sng">
                <a:solidFill>
                  <a:srgbClr val="FFFFFF"/>
                </a:solidFill>
                <a:latin typeface="Lexend"/>
                <a:ea typeface="Lexend"/>
                <a:cs typeface="Lexend"/>
                <a:sym typeface="Lexend"/>
              </a:rPr>
              <a:t>What is a Checkpointer?</a:t>
            </a:r>
            <a:endParaRPr sz="1600" u="sng">
              <a:solidFill>
                <a:srgbClr val="FFFFFF"/>
              </a:solidFill>
              <a:latin typeface="Lexend"/>
              <a:ea typeface="Lexend"/>
              <a:cs typeface="Lexend"/>
              <a:sym typeface="Lexend"/>
            </a:endParaRPr>
          </a:p>
        </p:txBody>
      </p:sp>
      <p:sp>
        <p:nvSpPr>
          <p:cNvPr id="997" name="Google Shape;997;p92"/>
          <p:cNvSpPr txBox="1"/>
          <p:nvPr/>
        </p:nvSpPr>
        <p:spPr>
          <a:xfrm>
            <a:off x="501925" y="1737075"/>
            <a:ext cx="8220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A checkpointer in LangGraph is essentially a way to save the state of your agent or workflow at specific points during execution.</a:t>
            </a:r>
            <a:endParaRPr sz="1600">
              <a:solidFill>
                <a:srgbClr val="FFFFFF"/>
              </a:solidFill>
              <a:latin typeface="Lexend"/>
              <a:ea typeface="Lexend"/>
              <a:cs typeface="Lexend"/>
              <a:sym typeface="Lexend"/>
            </a:endParaRPr>
          </a:p>
        </p:txBody>
      </p:sp>
      <p:sp>
        <p:nvSpPr>
          <p:cNvPr id="998" name="Google Shape;998;p92"/>
          <p:cNvSpPr txBox="1"/>
          <p:nvPr/>
        </p:nvSpPr>
        <p:spPr>
          <a:xfrm>
            <a:off x="501925" y="2499075"/>
            <a:ext cx="8220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Think of it like saving your progress in a video game. When you reach a checkpoint:</a:t>
            </a:r>
            <a:endParaRPr sz="1600">
              <a:solidFill>
                <a:srgbClr val="FFFFFF"/>
              </a:solidFill>
              <a:latin typeface="Lexend"/>
              <a:ea typeface="Lexend"/>
              <a:cs typeface="Lexend"/>
              <a:sym typeface="Lexend"/>
            </a:endParaRPr>
          </a:p>
        </p:txBody>
      </p:sp>
      <p:sp>
        <p:nvSpPr>
          <p:cNvPr id="999" name="Google Shape;999;p92"/>
          <p:cNvSpPr txBox="1"/>
          <p:nvPr/>
        </p:nvSpPr>
        <p:spPr>
          <a:xfrm>
            <a:off x="501925" y="3184875"/>
            <a:ext cx="8220900" cy="431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rPr lang="en" sz="1600">
                <a:solidFill>
                  <a:srgbClr val="FFFFFF"/>
                </a:solidFill>
                <a:latin typeface="Lexend"/>
                <a:ea typeface="Lexend"/>
                <a:cs typeface="Lexend"/>
                <a:sym typeface="Lexend"/>
              </a:rPr>
              <a:t>1. The current state of everything is saved</a:t>
            </a:r>
            <a:endParaRPr sz="1600">
              <a:solidFill>
                <a:srgbClr val="FFFFFF"/>
              </a:solidFill>
              <a:latin typeface="Lexend"/>
              <a:ea typeface="Lexend"/>
              <a:cs typeface="Lexend"/>
              <a:sym typeface="Lexend"/>
            </a:endParaRPr>
          </a:p>
        </p:txBody>
      </p:sp>
      <p:sp>
        <p:nvSpPr>
          <p:cNvPr id="1000" name="Google Shape;1000;p92"/>
          <p:cNvSpPr txBox="1"/>
          <p:nvPr/>
        </p:nvSpPr>
        <p:spPr>
          <a:xfrm>
            <a:off x="501925" y="3565875"/>
            <a:ext cx="8220900" cy="431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rPr lang="en" sz="1600">
                <a:solidFill>
                  <a:srgbClr val="FFFFFF"/>
                </a:solidFill>
                <a:latin typeface="Lexend"/>
                <a:ea typeface="Lexend"/>
                <a:cs typeface="Lexend"/>
                <a:sym typeface="Lexend"/>
              </a:rPr>
              <a:t>2. If something goes wrong later, you can return to this saved point</a:t>
            </a:r>
            <a:endParaRPr sz="1600">
              <a:solidFill>
                <a:srgbClr val="FFFFFF"/>
              </a:solidFill>
              <a:latin typeface="Lexend"/>
              <a:ea typeface="Lexend"/>
              <a:cs typeface="Lexend"/>
              <a:sym typeface="Lexend"/>
            </a:endParaRPr>
          </a:p>
        </p:txBody>
      </p:sp>
      <p:sp>
        <p:nvSpPr>
          <p:cNvPr id="1001" name="Google Shape;1001;p92"/>
          <p:cNvSpPr txBox="1"/>
          <p:nvPr/>
        </p:nvSpPr>
        <p:spPr>
          <a:xfrm>
            <a:off x="501925" y="3946875"/>
            <a:ext cx="8220900" cy="431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rPr lang="en" sz="1600">
                <a:solidFill>
                  <a:srgbClr val="FFFFFF"/>
                </a:solidFill>
                <a:latin typeface="Lexend"/>
                <a:ea typeface="Lexend"/>
                <a:cs typeface="Lexend"/>
                <a:sym typeface="Lexend"/>
              </a:rPr>
              <a:t>3. You don't have to start over from the beginning</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005" name="Shape 1005"/>
        <p:cNvGrpSpPr/>
        <p:nvPr/>
      </p:nvGrpSpPr>
      <p:grpSpPr>
        <a:xfrm>
          <a:off x="0" y="0"/>
          <a:ext cx="0" cy="0"/>
          <a:chOff x="0" y="0"/>
          <a:chExt cx="0" cy="0"/>
        </a:xfrm>
      </p:grpSpPr>
      <p:sp>
        <p:nvSpPr>
          <p:cNvPr id="1006" name="Google Shape;1006;p93"/>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Memory &amp; Checkpointers</a:t>
            </a:r>
            <a:endParaRPr sz="1800">
              <a:solidFill>
                <a:srgbClr val="FFFFFF"/>
              </a:solidFill>
              <a:latin typeface="Lexend"/>
              <a:ea typeface="Lexend"/>
              <a:cs typeface="Lexend"/>
              <a:sym typeface="Lexend"/>
            </a:endParaRPr>
          </a:p>
        </p:txBody>
      </p:sp>
      <p:sp>
        <p:nvSpPr>
          <p:cNvPr id="1007" name="Google Shape;1007;p93"/>
          <p:cNvSpPr txBox="1"/>
          <p:nvPr/>
        </p:nvSpPr>
        <p:spPr>
          <a:xfrm>
            <a:off x="501925" y="12036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u="sng">
                <a:solidFill>
                  <a:srgbClr val="FFFFFF"/>
                </a:solidFill>
                <a:latin typeface="Lexend"/>
                <a:ea typeface="Lexend"/>
                <a:cs typeface="Lexend"/>
                <a:sym typeface="Lexend"/>
              </a:rPr>
              <a:t>What is a Checkpointer? (contd.)</a:t>
            </a:r>
            <a:endParaRPr sz="1600" u="sng">
              <a:solidFill>
                <a:srgbClr val="FFFFFF"/>
              </a:solidFill>
              <a:latin typeface="Lexend"/>
              <a:ea typeface="Lexend"/>
              <a:cs typeface="Lexend"/>
              <a:sym typeface="Lexend"/>
            </a:endParaRPr>
          </a:p>
        </p:txBody>
      </p:sp>
      <p:sp>
        <p:nvSpPr>
          <p:cNvPr id="1008" name="Google Shape;1008;p93"/>
          <p:cNvSpPr txBox="1"/>
          <p:nvPr/>
        </p:nvSpPr>
        <p:spPr>
          <a:xfrm>
            <a:off x="501925" y="1660875"/>
            <a:ext cx="822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FFFF"/>
                </a:solidFill>
                <a:latin typeface="Lexend"/>
                <a:ea typeface="Lexend"/>
                <a:cs typeface="Lexend"/>
                <a:sym typeface="Lexend"/>
              </a:rPr>
              <a:t>In the context of LangGraph nodes and workflows:</a:t>
            </a:r>
            <a:endParaRPr sz="1300">
              <a:solidFill>
                <a:srgbClr val="FFFFFF"/>
              </a:solidFill>
              <a:latin typeface="Lexend"/>
              <a:ea typeface="Lexend"/>
              <a:cs typeface="Lexend"/>
              <a:sym typeface="Lexend"/>
            </a:endParaRPr>
          </a:p>
        </p:txBody>
      </p:sp>
      <p:sp>
        <p:nvSpPr>
          <p:cNvPr id="1009" name="Google Shape;1009;p93"/>
          <p:cNvSpPr txBox="1"/>
          <p:nvPr/>
        </p:nvSpPr>
        <p:spPr>
          <a:xfrm>
            <a:off x="501925" y="2041875"/>
            <a:ext cx="82209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rgbClr val="FFFFFF"/>
              </a:buClr>
              <a:buSzPts val="1300"/>
              <a:buFont typeface="Lexend"/>
              <a:buChar char="●"/>
            </a:pPr>
            <a:r>
              <a:rPr lang="en" sz="1300">
                <a:solidFill>
                  <a:srgbClr val="FFFFFF"/>
                </a:solidFill>
                <a:latin typeface="Lexend"/>
                <a:ea typeface="Lexend"/>
                <a:cs typeface="Lexend"/>
                <a:sym typeface="Lexend"/>
              </a:rPr>
              <a:t>Nodes are the individual steps or components in your workflow</a:t>
            </a:r>
            <a:endParaRPr sz="1300">
              <a:solidFill>
                <a:srgbClr val="FFFFFF"/>
              </a:solidFill>
              <a:latin typeface="Lexend"/>
              <a:ea typeface="Lexend"/>
              <a:cs typeface="Lexend"/>
              <a:sym typeface="Lexend"/>
            </a:endParaRPr>
          </a:p>
        </p:txBody>
      </p:sp>
      <p:sp>
        <p:nvSpPr>
          <p:cNvPr id="1010" name="Google Shape;1010;p93"/>
          <p:cNvSpPr txBox="1"/>
          <p:nvPr/>
        </p:nvSpPr>
        <p:spPr>
          <a:xfrm>
            <a:off x="501925" y="2651475"/>
            <a:ext cx="8220900" cy="615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rgbClr val="FFFFFF"/>
              </a:buClr>
              <a:buSzPts val="1300"/>
              <a:buFont typeface="Lexend"/>
              <a:buChar char="●"/>
            </a:pPr>
            <a:r>
              <a:rPr lang="en" sz="1300">
                <a:solidFill>
                  <a:srgbClr val="FFFFFF"/>
                </a:solidFill>
                <a:latin typeface="Lexend"/>
                <a:ea typeface="Lexend"/>
                <a:cs typeface="Lexend"/>
                <a:sym typeface="Lexend"/>
              </a:rPr>
              <a:t>If an error occurs in a later node, you can resume from the last checkpoint rather than starting the entire workflow again</a:t>
            </a:r>
            <a:endParaRPr sz="1300">
              <a:solidFill>
                <a:srgbClr val="FFFFFF"/>
              </a:solidFill>
              <a:latin typeface="Lexend"/>
              <a:ea typeface="Lexend"/>
              <a:cs typeface="Lexend"/>
              <a:sym typeface="Lexend"/>
            </a:endParaRPr>
          </a:p>
        </p:txBody>
      </p:sp>
      <p:sp>
        <p:nvSpPr>
          <p:cNvPr id="1011" name="Google Shape;1011;p93"/>
          <p:cNvSpPr txBox="1"/>
          <p:nvPr/>
        </p:nvSpPr>
        <p:spPr>
          <a:xfrm>
            <a:off x="501925" y="2346675"/>
            <a:ext cx="82209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rgbClr val="FFFFFF"/>
              </a:buClr>
              <a:buSzPts val="1300"/>
              <a:buFont typeface="Lexend"/>
              <a:buChar char="●"/>
            </a:pPr>
            <a:r>
              <a:rPr lang="en" sz="1300">
                <a:solidFill>
                  <a:srgbClr val="FFFFFF"/>
                </a:solidFill>
                <a:latin typeface="Lexend"/>
                <a:ea typeface="Lexend"/>
                <a:cs typeface="Lexend"/>
                <a:sym typeface="Lexend"/>
              </a:rPr>
              <a:t>Checkpoints save the complete state after a node finishes its work</a:t>
            </a:r>
            <a:endParaRPr sz="1300">
              <a:solidFill>
                <a:srgbClr val="FFFFFF"/>
              </a:solidFill>
              <a:latin typeface="Lexend"/>
              <a:ea typeface="Lexend"/>
              <a:cs typeface="Lexend"/>
              <a:sym typeface="Lexend"/>
            </a:endParaRPr>
          </a:p>
        </p:txBody>
      </p:sp>
      <p:sp>
        <p:nvSpPr>
          <p:cNvPr id="1012" name="Google Shape;1012;p93"/>
          <p:cNvSpPr txBox="1"/>
          <p:nvPr/>
        </p:nvSpPr>
        <p:spPr>
          <a:xfrm>
            <a:off x="501925" y="3337275"/>
            <a:ext cx="822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FFFF"/>
                </a:solidFill>
                <a:latin typeface="Lexend"/>
                <a:ea typeface="Lexend"/>
                <a:cs typeface="Lexend"/>
                <a:sym typeface="Lexend"/>
              </a:rPr>
              <a:t>This is particularly useful for complex workflows where:</a:t>
            </a:r>
            <a:endParaRPr sz="1300">
              <a:solidFill>
                <a:srgbClr val="FFFFFF"/>
              </a:solidFill>
              <a:latin typeface="Lexend"/>
              <a:ea typeface="Lexend"/>
              <a:cs typeface="Lexend"/>
              <a:sym typeface="Lexend"/>
            </a:endParaRPr>
          </a:p>
        </p:txBody>
      </p:sp>
      <p:sp>
        <p:nvSpPr>
          <p:cNvPr id="1013" name="Google Shape;1013;p93"/>
          <p:cNvSpPr txBox="1"/>
          <p:nvPr/>
        </p:nvSpPr>
        <p:spPr>
          <a:xfrm>
            <a:off x="44725" y="3718275"/>
            <a:ext cx="8220900" cy="384900"/>
          </a:xfrm>
          <a:prstGeom prst="rect">
            <a:avLst/>
          </a:prstGeom>
          <a:noFill/>
          <a:ln>
            <a:noFill/>
          </a:ln>
        </p:spPr>
        <p:txBody>
          <a:bodyPr anchorCtr="0" anchor="t" bIns="91425" lIns="91425" spcFirstLastPara="1" rIns="91425" wrap="square" tIns="91425">
            <a:spAutoFit/>
          </a:bodyPr>
          <a:lstStyle/>
          <a:p>
            <a:pPr indent="-311150" lvl="0" marL="914400" rtl="0" algn="l">
              <a:lnSpc>
                <a:spcPct val="115000"/>
              </a:lnSpc>
              <a:spcBef>
                <a:spcPts val="1200"/>
              </a:spcBef>
              <a:spcAft>
                <a:spcPts val="0"/>
              </a:spcAft>
              <a:buClr>
                <a:srgbClr val="FFFFFF"/>
              </a:buClr>
              <a:buSzPts val="1300"/>
              <a:buFont typeface="Lexend"/>
              <a:buChar char="●"/>
            </a:pPr>
            <a:r>
              <a:rPr lang="en" sz="1300">
                <a:solidFill>
                  <a:srgbClr val="FFFFFF"/>
                </a:solidFill>
                <a:latin typeface="Lexend"/>
                <a:ea typeface="Lexend"/>
                <a:cs typeface="Lexend"/>
                <a:sym typeface="Lexend"/>
              </a:rPr>
              <a:t>Processing takes significant time or resources</a:t>
            </a:r>
            <a:endParaRPr sz="1300">
              <a:solidFill>
                <a:srgbClr val="FFFFFF"/>
              </a:solidFill>
              <a:latin typeface="Lexend"/>
              <a:ea typeface="Lexend"/>
              <a:cs typeface="Lexend"/>
              <a:sym typeface="Lexend"/>
            </a:endParaRPr>
          </a:p>
        </p:txBody>
      </p:sp>
      <p:sp>
        <p:nvSpPr>
          <p:cNvPr id="1014" name="Google Shape;1014;p93"/>
          <p:cNvSpPr txBox="1"/>
          <p:nvPr/>
        </p:nvSpPr>
        <p:spPr>
          <a:xfrm>
            <a:off x="44725" y="4023075"/>
            <a:ext cx="8220900" cy="384900"/>
          </a:xfrm>
          <a:prstGeom prst="rect">
            <a:avLst/>
          </a:prstGeom>
          <a:noFill/>
          <a:ln>
            <a:noFill/>
          </a:ln>
        </p:spPr>
        <p:txBody>
          <a:bodyPr anchorCtr="0" anchor="t" bIns="91425" lIns="91425" spcFirstLastPara="1" rIns="91425" wrap="square" tIns="91425">
            <a:spAutoFit/>
          </a:bodyPr>
          <a:lstStyle/>
          <a:p>
            <a:pPr indent="-311150" lvl="0" marL="914400" rtl="0" algn="l">
              <a:lnSpc>
                <a:spcPct val="115000"/>
              </a:lnSpc>
              <a:spcBef>
                <a:spcPts val="1200"/>
              </a:spcBef>
              <a:spcAft>
                <a:spcPts val="0"/>
              </a:spcAft>
              <a:buClr>
                <a:srgbClr val="FFFFFF"/>
              </a:buClr>
              <a:buSzPts val="1300"/>
              <a:buFont typeface="Lexend"/>
              <a:buChar char="●"/>
            </a:pPr>
            <a:r>
              <a:rPr lang="en" sz="1300">
                <a:solidFill>
                  <a:srgbClr val="FFFFFF"/>
                </a:solidFill>
                <a:latin typeface="Lexend"/>
                <a:ea typeface="Lexend"/>
                <a:cs typeface="Lexend"/>
                <a:sym typeface="Lexend"/>
              </a:rPr>
              <a:t>You want to implement retry mechanisms</a:t>
            </a:r>
            <a:endParaRPr sz="1300">
              <a:solidFill>
                <a:srgbClr val="FFFFFF"/>
              </a:solidFill>
              <a:latin typeface="Lexend"/>
              <a:ea typeface="Lexend"/>
              <a:cs typeface="Lexend"/>
              <a:sym typeface="Lexend"/>
            </a:endParaRPr>
          </a:p>
        </p:txBody>
      </p:sp>
      <p:sp>
        <p:nvSpPr>
          <p:cNvPr id="1015" name="Google Shape;1015;p93"/>
          <p:cNvSpPr txBox="1"/>
          <p:nvPr/>
        </p:nvSpPr>
        <p:spPr>
          <a:xfrm>
            <a:off x="44725" y="4327875"/>
            <a:ext cx="8220900" cy="384900"/>
          </a:xfrm>
          <a:prstGeom prst="rect">
            <a:avLst/>
          </a:prstGeom>
          <a:noFill/>
          <a:ln>
            <a:noFill/>
          </a:ln>
        </p:spPr>
        <p:txBody>
          <a:bodyPr anchorCtr="0" anchor="t" bIns="91425" lIns="91425" spcFirstLastPara="1" rIns="91425" wrap="square" tIns="91425">
            <a:spAutoFit/>
          </a:bodyPr>
          <a:lstStyle/>
          <a:p>
            <a:pPr indent="-311150" lvl="0" marL="914400" rtl="0" algn="l">
              <a:lnSpc>
                <a:spcPct val="115000"/>
              </a:lnSpc>
              <a:spcBef>
                <a:spcPts val="1200"/>
              </a:spcBef>
              <a:spcAft>
                <a:spcPts val="0"/>
              </a:spcAft>
              <a:buClr>
                <a:srgbClr val="FFFFFF"/>
              </a:buClr>
              <a:buSzPts val="1300"/>
              <a:buFont typeface="Lexend"/>
              <a:buChar char="●"/>
            </a:pPr>
            <a:r>
              <a:rPr lang="en" sz="1300">
                <a:solidFill>
                  <a:srgbClr val="FFFFFF"/>
                </a:solidFill>
                <a:latin typeface="Lexend"/>
                <a:ea typeface="Lexend"/>
                <a:cs typeface="Lexend"/>
                <a:sym typeface="Lexend"/>
              </a:rPr>
              <a:t>You need persistence across sessions or server restarts</a:t>
            </a:r>
            <a:endParaRPr sz="13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019" name="Shape 1019"/>
        <p:cNvGrpSpPr/>
        <p:nvPr/>
      </p:nvGrpSpPr>
      <p:grpSpPr>
        <a:xfrm>
          <a:off x="0" y="0"/>
          <a:ext cx="0" cy="0"/>
          <a:chOff x="0" y="0"/>
          <a:chExt cx="0" cy="0"/>
        </a:xfrm>
      </p:grpSpPr>
      <p:sp>
        <p:nvSpPr>
          <p:cNvPr id="1020" name="Google Shape;1020;p94"/>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Memory &amp; Checkpointers</a:t>
            </a:r>
            <a:endParaRPr sz="1800">
              <a:solidFill>
                <a:srgbClr val="FFFFFF"/>
              </a:solidFill>
              <a:latin typeface="Lexend"/>
              <a:ea typeface="Lexend"/>
              <a:cs typeface="Lexend"/>
              <a:sym typeface="Lexend"/>
            </a:endParaRPr>
          </a:p>
        </p:txBody>
      </p:sp>
      <p:sp>
        <p:nvSpPr>
          <p:cNvPr id="1021" name="Google Shape;1021;p94"/>
          <p:cNvSpPr txBox="1"/>
          <p:nvPr/>
        </p:nvSpPr>
        <p:spPr>
          <a:xfrm>
            <a:off x="501925" y="1051275"/>
            <a:ext cx="822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u="sng">
                <a:solidFill>
                  <a:srgbClr val="FFFFFF"/>
                </a:solidFill>
                <a:latin typeface="Lexend"/>
                <a:ea typeface="Lexend"/>
                <a:cs typeface="Lexend"/>
                <a:sym typeface="Lexend"/>
              </a:rPr>
              <a:t>Thread ID: </a:t>
            </a:r>
            <a:endParaRPr sz="1300" u="sng">
              <a:solidFill>
                <a:srgbClr val="FFFFFF"/>
              </a:solidFill>
              <a:latin typeface="Lexend"/>
              <a:ea typeface="Lexend"/>
              <a:cs typeface="Lexend"/>
              <a:sym typeface="Lexend"/>
            </a:endParaRPr>
          </a:p>
        </p:txBody>
      </p:sp>
      <p:sp>
        <p:nvSpPr>
          <p:cNvPr id="1022" name="Google Shape;1022;p94"/>
          <p:cNvSpPr txBox="1"/>
          <p:nvPr/>
        </p:nvSpPr>
        <p:spPr>
          <a:xfrm>
            <a:off x="501925" y="1432275"/>
            <a:ext cx="82209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FFFF"/>
                </a:solidFill>
                <a:latin typeface="Lexend"/>
                <a:ea typeface="Lexend"/>
                <a:cs typeface="Lexend"/>
                <a:sym typeface="Lexend"/>
              </a:rPr>
              <a:t>A thread ID is simply a unique identifier for each specific conversation or workflow execution. Think of it like:</a:t>
            </a:r>
            <a:endParaRPr sz="1300">
              <a:solidFill>
                <a:srgbClr val="FFFFFF"/>
              </a:solidFill>
              <a:latin typeface="Lexend"/>
              <a:ea typeface="Lexend"/>
              <a:cs typeface="Lexend"/>
              <a:sym typeface="Lexend"/>
            </a:endParaRPr>
          </a:p>
        </p:txBody>
      </p:sp>
      <p:sp>
        <p:nvSpPr>
          <p:cNvPr id="1023" name="Google Shape;1023;p94"/>
          <p:cNvSpPr txBox="1"/>
          <p:nvPr/>
        </p:nvSpPr>
        <p:spPr>
          <a:xfrm>
            <a:off x="349525" y="1965675"/>
            <a:ext cx="822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FFFF"/>
                </a:solidFill>
                <a:latin typeface="Lexend"/>
                <a:ea typeface="Lexend"/>
                <a:cs typeface="Lexend"/>
                <a:sym typeface="Lexend"/>
              </a:rPr>
              <a:t>	- A unique session ID for a user</a:t>
            </a:r>
            <a:endParaRPr sz="1300">
              <a:solidFill>
                <a:srgbClr val="FFFFFF"/>
              </a:solidFill>
              <a:latin typeface="Lexend"/>
              <a:ea typeface="Lexend"/>
              <a:cs typeface="Lexend"/>
              <a:sym typeface="Lexend"/>
            </a:endParaRPr>
          </a:p>
        </p:txBody>
      </p:sp>
      <p:sp>
        <p:nvSpPr>
          <p:cNvPr id="1024" name="Google Shape;1024;p94"/>
          <p:cNvSpPr txBox="1"/>
          <p:nvPr/>
        </p:nvSpPr>
        <p:spPr>
          <a:xfrm>
            <a:off x="349525" y="2270475"/>
            <a:ext cx="822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FFFF"/>
                </a:solidFill>
                <a:latin typeface="Lexend"/>
                <a:ea typeface="Lexend"/>
                <a:cs typeface="Lexend"/>
                <a:sym typeface="Lexend"/>
              </a:rPr>
              <a:t>	- </a:t>
            </a:r>
            <a:r>
              <a:rPr lang="en" sz="1300">
                <a:solidFill>
                  <a:srgbClr val="FFFFFF"/>
                </a:solidFill>
                <a:latin typeface="Lexend"/>
                <a:ea typeface="Lexend"/>
                <a:cs typeface="Lexend"/>
                <a:sym typeface="Lexend"/>
              </a:rPr>
              <a:t>A conversation ID that groups related messages together</a:t>
            </a:r>
            <a:endParaRPr sz="1300">
              <a:solidFill>
                <a:srgbClr val="FFFFFF"/>
              </a:solidFill>
              <a:latin typeface="Lexend"/>
              <a:ea typeface="Lexend"/>
              <a:cs typeface="Lexend"/>
              <a:sym typeface="Lexend"/>
            </a:endParaRPr>
          </a:p>
        </p:txBody>
      </p:sp>
      <p:sp>
        <p:nvSpPr>
          <p:cNvPr id="1025" name="Google Shape;1025;p94"/>
          <p:cNvSpPr txBox="1"/>
          <p:nvPr/>
        </p:nvSpPr>
        <p:spPr>
          <a:xfrm>
            <a:off x="501925" y="2651475"/>
            <a:ext cx="822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FFFF"/>
                </a:solidFill>
                <a:latin typeface="Lexend"/>
                <a:ea typeface="Lexend"/>
                <a:cs typeface="Lexend"/>
                <a:sym typeface="Lexend"/>
              </a:rPr>
              <a:t>The thread ID is necessary because:</a:t>
            </a:r>
            <a:endParaRPr sz="1300">
              <a:solidFill>
                <a:srgbClr val="FFFFFF"/>
              </a:solidFill>
              <a:latin typeface="Lexend"/>
              <a:ea typeface="Lexend"/>
              <a:cs typeface="Lexend"/>
              <a:sym typeface="Lexend"/>
            </a:endParaRPr>
          </a:p>
        </p:txBody>
      </p:sp>
      <p:sp>
        <p:nvSpPr>
          <p:cNvPr id="1026" name="Google Shape;1026;p94"/>
          <p:cNvSpPr txBox="1"/>
          <p:nvPr/>
        </p:nvSpPr>
        <p:spPr>
          <a:xfrm>
            <a:off x="501925" y="3413475"/>
            <a:ext cx="822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FFFF"/>
                </a:solidFill>
                <a:latin typeface="Lexend"/>
                <a:ea typeface="Lexend"/>
                <a:cs typeface="Lexend"/>
                <a:sym typeface="Lexend"/>
              </a:rPr>
              <a:t>2. Each needs its own separate saved state</a:t>
            </a:r>
            <a:endParaRPr sz="1300">
              <a:solidFill>
                <a:srgbClr val="FFFFFF"/>
              </a:solidFill>
              <a:latin typeface="Lexend"/>
              <a:ea typeface="Lexend"/>
              <a:cs typeface="Lexend"/>
              <a:sym typeface="Lexend"/>
            </a:endParaRPr>
          </a:p>
        </p:txBody>
      </p:sp>
      <p:sp>
        <p:nvSpPr>
          <p:cNvPr id="1027" name="Google Shape;1027;p94"/>
          <p:cNvSpPr txBox="1"/>
          <p:nvPr/>
        </p:nvSpPr>
        <p:spPr>
          <a:xfrm>
            <a:off x="501925" y="3032475"/>
            <a:ext cx="822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FFFF"/>
                </a:solidFill>
                <a:latin typeface="Lexend"/>
                <a:ea typeface="Lexend"/>
                <a:cs typeface="Lexend"/>
                <a:sym typeface="Lexend"/>
              </a:rPr>
              <a:t>1. You might have multiple conversations/workflows running simultaneously</a:t>
            </a:r>
            <a:endParaRPr sz="1300">
              <a:solidFill>
                <a:srgbClr val="FFFFFF"/>
              </a:solidFill>
              <a:latin typeface="Lexend"/>
              <a:ea typeface="Lexend"/>
              <a:cs typeface="Lexend"/>
              <a:sym typeface="Lexend"/>
            </a:endParaRPr>
          </a:p>
        </p:txBody>
      </p:sp>
      <p:sp>
        <p:nvSpPr>
          <p:cNvPr id="1028" name="Google Shape;1028;p94"/>
          <p:cNvSpPr txBox="1"/>
          <p:nvPr/>
        </p:nvSpPr>
        <p:spPr>
          <a:xfrm>
            <a:off x="501925" y="3794475"/>
            <a:ext cx="822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FFFF"/>
                </a:solidFill>
                <a:latin typeface="Lexend"/>
                <a:ea typeface="Lexend"/>
                <a:cs typeface="Lexend"/>
                <a:sym typeface="Lexend"/>
              </a:rPr>
              <a:t>3. The thread ID helps the system know which saved state belongs to which conversation</a:t>
            </a:r>
            <a:endParaRPr sz="1300">
              <a:solidFill>
                <a:srgbClr val="FFFFFF"/>
              </a:solidFill>
              <a:latin typeface="Lexend"/>
              <a:ea typeface="Lexend"/>
              <a:cs typeface="Lexend"/>
              <a:sym typeface="Lexend"/>
            </a:endParaRPr>
          </a:p>
        </p:txBody>
      </p:sp>
      <p:sp>
        <p:nvSpPr>
          <p:cNvPr id="1029" name="Google Shape;1029;p94"/>
          <p:cNvSpPr txBox="1"/>
          <p:nvPr/>
        </p:nvSpPr>
        <p:spPr>
          <a:xfrm>
            <a:off x="501925" y="4251675"/>
            <a:ext cx="82209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FFFF"/>
                </a:solidFill>
                <a:latin typeface="Lexend"/>
                <a:ea typeface="Lexend"/>
                <a:cs typeface="Lexend"/>
                <a:sym typeface="Lexend"/>
              </a:rPr>
              <a:t>Without thread IDs, all your conversations would share the same state, which would cause confusion and errors.</a:t>
            </a:r>
            <a:endParaRPr sz="13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033" name="Shape 1033"/>
        <p:cNvGrpSpPr/>
        <p:nvPr/>
      </p:nvGrpSpPr>
      <p:grpSpPr>
        <a:xfrm>
          <a:off x="0" y="0"/>
          <a:ext cx="0" cy="0"/>
          <a:chOff x="0" y="0"/>
          <a:chExt cx="0" cy="0"/>
        </a:xfrm>
      </p:grpSpPr>
      <p:sp>
        <p:nvSpPr>
          <p:cNvPr id="1034" name="Google Shape;1034;p95"/>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Human In The Loop</a:t>
            </a:r>
            <a:endParaRPr sz="1800">
              <a:solidFill>
                <a:srgbClr val="FFFFFF"/>
              </a:solidFill>
              <a:latin typeface="Lexend"/>
              <a:ea typeface="Lexend"/>
              <a:cs typeface="Lexend"/>
              <a:sym typeface="Lexend"/>
            </a:endParaRPr>
          </a:p>
        </p:txBody>
      </p:sp>
      <p:sp>
        <p:nvSpPr>
          <p:cNvPr id="1035" name="Google Shape;1035;p95"/>
          <p:cNvSpPr txBox="1"/>
          <p:nvPr/>
        </p:nvSpPr>
        <p:spPr>
          <a:xfrm>
            <a:off x="501925" y="11274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A human-in-the-loop workflow integrates human input into automated processes, allowing for decisions, validation, or corrections at key stages</a:t>
            </a:r>
            <a:endParaRPr>
              <a:solidFill>
                <a:srgbClr val="FFFFFF"/>
              </a:solidFill>
              <a:latin typeface="Lexend"/>
              <a:ea typeface="Lexend"/>
              <a:cs typeface="Lexend"/>
              <a:sym typeface="Lexend"/>
            </a:endParaRPr>
          </a:p>
        </p:txBody>
      </p:sp>
      <p:sp>
        <p:nvSpPr>
          <p:cNvPr id="1036" name="Google Shape;1036;p95"/>
          <p:cNvSpPr txBox="1"/>
          <p:nvPr/>
        </p:nvSpPr>
        <p:spPr>
          <a:xfrm>
            <a:off x="501925" y="17370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This is especially useful in LLM-based applications, where the underlying model may generate occasional inaccuracies.</a:t>
            </a:r>
            <a:endParaRPr>
              <a:solidFill>
                <a:srgbClr val="FFFFFF"/>
              </a:solidFill>
              <a:latin typeface="Lexend"/>
              <a:ea typeface="Lexend"/>
              <a:cs typeface="Lexend"/>
              <a:sym typeface="Lexend"/>
            </a:endParaRPr>
          </a:p>
        </p:txBody>
      </p:sp>
      <p:sp>
        <p:nvSpPr>
          <p:cNvPr id="1037" name="Google Shape;1037;p95"/>
          <p:cNvSpPr txBox="1"/>
          <p:nvPr/>
        </p:nvSpPr>
        <p:spPr>
          <a:xfrm>
            <a:off x="501925" y="24228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u="sng">
                <a:solidFill>
                  <a:srgbClr val="FFFFFF"/>
                </a:solidFill>
                <a:latin typeface="Lexend"/>
                <a:ea typeface="Lexend"/>
                <a:cs typeface="Lexend"/>
                <a:sym typeface="Lexend"/>
              </a:rPr>
              <a:t>Use-cases: </a:t>
            </a:r>
            <a:endParaRPr u="sng">
              <a:solidFill>
                <a:srgbClr val="FFFFFF"/>
              </a:solidFill>
              <a:latin typeface="Lexend"/>
              <a:ea typeface="Lexend"/>
              <a:cs typeface="Lexend"/>
              <a:sym typeface="Lexend"/>
            </a:endParaRPr>
          </a:p>
        </p:txBody>
      </p:sp>
      <p:sp>
        <p:nvSpPr>
          <p:cNvPr id="1038" name="Google Shape;1038;p95"/>
          <p:cNvSpPr txBox="1"/>
          <p:nvPr/>
        </p:nvSpPr>
        <p:spPr>
          <a:xfrm>
            <a:off x="501925" y="28038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1.</a:t>
            </a:r>
            <a:r>
              <a:rPr b="1" lang="en">
                <a:solidFill>
                  <a:srgbClr val="FFFFFF"/>
                </a:solidFill>
                <a:latin typeface="Lexend"/>
                <a:ea typeface="Lexend"/>
                <a:cs typeface="Lexend"/>
                <a:sym typeface="Lexend"/>
              </a:rPr>
              <a:t> Reviewing tool calls:</a:t>
            </a:r>
            <a:r>
              <a:rPr lang="en">
                <a:solidFill>
                  <a:srgbClr val="FFFFFF"/>
                </a:solidFill>
                <a:latin typeface="Lexend"/>
                <a:ea typeface="Lexend"/>
                <a:cs typeface="Lexend"/>
                <a:sym typeface="Lexend"/>
              </a:rPr>
              <a:t> Humans can review, edit, or approve tool calls requested by the LLM before tool execution.</a:t>
            </a:r>
            <a:endParaRPr>
              <a:solidFill>
                <a:srgbClr val="FFFFFF"/>
              </a:solidFill>
              <a:latin typeface="Lexend"/>
              <a:ea typeface="Lexend"/>
              <a:cs typeface="Lexend"/>
              <a:sym typeface="Lexend"/>
            </a:endParaRPr>
          </a:p>
        </p:txBody>
      </p:sp>
      <p:sp>
        <p:nvSpPr>
          <p:cNvPr id="1039" name="Google Shape;1039;p95"/>
          <p:cNvSpPr txBox="1"/>
          <p:nvPr/>
        </p:nvSpPr>
        <p:spPr>
          <a:xfrm>
            <a:off x="501925" y="34134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2</a:t>
            </a:r>
            <a:r>
              <a:rPr lang="en">
                <a:solidFill>
                  <a:srgbClr val="FFFFFF"/>
                </a:solidFill>
                <a:latin typeface="Lexend"/>
                <a:ea typeface="Lexend"/>
                <a:cs typeface="Lexend"/>
                <a:sym typeface="Lexend"/>
              </a:rPr>
              <a:t>. </a:t>
            </a:r>
            <a:r>
              <a:rPr b="1" lang="en">
                <a:solidFill>
                  <a:srgbClr val="FFFFFF"/>
                </a:solidFill>
                <a:latin typeface="Lexend"/>
                <a:ea typeface="Lexend"/>
                <a:cs typeface="Lexend"/>
                <a:sym typeface="Lexend"/>
              </a:rPr>
              <a:t>Validating LLM outputs:</a:t>
            </a:r>
            <a:r>
              <a:rPr lang="en">
                <a:solidFill>
                  <a:srgbClr val="FFFFFF"/>
                </a:solidFill>
                <a:latin typeface="Lexend"/>
                <a:ea typeface="Lexend"/>
                <a:cs typeface="Lexend"/>
                <a:sym typeface="Lexend"/>
              </a:rPr>
              <a:t> Humans can review, edit, or approve content generated by the LLM</a:t>
            </a:r>
            <a:endParaRPr>
              <a:solidFill>
                <a:srgbClr val="FFFFFF"/>
              </a:solidFill>
              <a:latin typeface="Lexend"/>
              <a:ea typeface="Lexend"/>
              <a:cs typeface="Lexend"/>
              <a:sym typeface="Lexend"/>
            </a:endParaRPr>
          </a:p>
        </p:txBody>
      </p:sp>
      <p:sp>
        <p:nvSpPr>
          <p:cNvPr id="1040" name="Google Shape;1040;p95"/>
          <p:cNvSpPr txBox="1"/>
          <p:nvPr/>
        </p:nvSpPr>
        <p:spPr>
          <a:xfrm>
            <a:off x="501925" y="40230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3. </a:t>
            </a:r>
            <a:r>
              <a:rPr b="1" lang="en">
                <a:solidFill>
                  <a:srgbClr val="FFFFFF"/>
                </a:solidFill>
                <a:latin typeface="Lexend"/>
                <a:ea typeface="Lexend"/>
                <a:cs typeface="Lexend"/>
                <a:sym typeface="Lexend"/>
              </a:rPr>
              <a:t>Providing context:</a:t>
            </a:r>
            <a:r>
              <a:rPr lang="en">
                <a:solidFill>
                  <a:srgbClr val="FFFFFF"/>
                </a:solidFill>
                <a:latin typeface="Lexend"/>
                <a:ea typeface="Lexend"/>
                <a:cs typeface="Lexend"/>
                <a:sym typeface="Lexend"/>
              </a:rPr>
              <a:t> Enable the LLM to explicitly request human input for clarification or additional details or to support multi-turn conversations.</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044" name="Shape 1044"/>
        <p:cNvGrpSpPr/>
        <p:nvPr/>
      </p:nvGrpSpPr>
      <p:grpSpPr>
        <a:xfrm>
          <a:off x="0" y="0"/>
          <a:ext cx="0" cy="0"/>
          <a:chOff x="0" y="0"/>
          <a:chExt cx="0" cy="0"/>
        </a:xfrm>
      </p:grpSpPr>
      <p:sp>
        <p:nvSpPr>
          <p:cNvPr id="1045" name="Google Shape;1045;p96"/>
          <p:cNvSpPr txBox="1"/>
          <p:nvPr/>
        </p:nvSpPr>
        <p:spPr>
          <a:xfrm>
            <a:off x="501925" y="11274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There are typically three different actions that you can do with a human-in-the-loop workflow:</a:t>
            </a:r>
            <a:endParaRPr>
              <a:solidFill>
                <a:srgbClr val="FFFFFF"/>
              </a:solidFill>
              <a:latin typeface="Lexend"/>
              <a:ea typeface="Lexend"/>
              <a:cs typeface="Lexend"/>
              <a:sym typeface="Lexend"/>
            </a:endParaRPr>
          </a:p>
        </p:txBody>
      </p:sp>
      <p:sp>
        <p:nvSpPr>
          <p:cNvPr id="1046" name="Google Shape;1046;p96"/>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Human In The Loop (Design Patterns)</a:t>
            </a:r>
            <a:endParaRPr sz="1800">
              <a:solidFill>
                <a:srgbClr val="FFFFFF"/>
              </a:solidFill>
              <a:latin typeface="Lexend"/>
              <a:ea typeface="Lexend"/>
              <a:cs typeface="Lexend"/>
              <a:sym typeface="Lexend"/>
            </a:endParaRPr>
          </a:p>
        </p:txBody>
      </p:sp>
      <p:sp>
        <p:nvSpPr>
          <p:cNvPr id="1047" name="Google Shape;1047;p96"/>
          <p:cNvSpPr txBox="1"/>
          <p:nvPr/>
        </p:nvSpPr>
        <p:spPr>
          <a:xfrm>
            <a:off x="501925" y="17370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u="sng">
                <a:solidFill>
                  <a:srgbClr val="FFFFFF"/>
                </a:solidFill>
                <a:latin typeface="Lexend"/>
                <a:ea typeface="Lexend"/>
                <a:cs typeface="Lexend"/>
                <a:sym typeface="Lexend"/>
              </a:rPr>
              <a:t>1. Approve or Reject:</a:t>
            </a:r>
            <a:endParaRPr u="sng">
              <a:solidFill>
                <a:srgbClr val="FFFFFF"/>
              </a:solidFill>
              <a:latin typeface="Lexend"/>
              <a:ea typeface="Lexend"/>
              <a:cs typeface="Lexend"/>
              <a:sym typeface="Lexend"/>
            </a:endParaRPr>
          </a:p>
        </p:txBody>
      </p:sp>
      <p:sp>
        <p:nvSpPr>
          <p:cNvPr id="1048" name="Google Shape;1048;p96"/>
          <p:cNvSpPr txBox="1"/>
          <p:nvPr/>
        </p:nvSpPr>
        <p:spPr>
          <a:xfrm>
            <a:off x="501925" y="21180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Pause the graph before a critical step, such as an API call, to review and approve the action. </a:t>
            </a:r>
            <a:endParaRPr>
              <a:solidFill>
                <a:srgbClr val="FFFFFF"/>
              </a:solidFill>
              <a:latin typeface="Lexend"/>
              <a:ea typeface="Lexend"/>
              <a:cs typeface="Lexend"/>
              <a:sym typeface="Lexend"/>
            </a:endParaRPr>
          </a:p>
        </p:txBody>
      </p:sp>
      <p:sp>
        <p:nvSpPr>
          <p:cNvPr id="1049" name="Google Shape;1049;p96"/>
          <p:cNvSpPr txBox="1"/>
          <p:nvPr/>
        </p:nvSpPr>
        <p:spPr>
          <a:xfrm>
            <a:off x="501925" y="2499075"/>
            <a:ext cx="82209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If the action is rejected, you can prevent the graph from executing the step, and potentially take an alternative action. This pattern often involve routing the graph based on the human's input.</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053" name="Shape 1053"/>
        <p:cNvGrpSpPr/>
        <p:nvPr/>
      </p:nvGrpSpPr>
      <p:grpSpPr>
        <a:xfrm>
          <a:off x="0" y="0"/>
          <a:ext cx="0" cy="0"/>
          <a:chOff x="0" y="0"/>
          <a:chExt cx="0" cy="0"/>
        </a:xfrm>
      </p:grpSpPr>
      <p:sp>
        <p:nvSpPr>
          <p:cNvPr id="1054" name="Google Shape;1054;p97"/>
          <p:cNvSpPr txBox="1"/>
          <p:nvPr/>
        </p:nvSpPr>
        <p:spPr>
          <a:xfrm>
            <a:off x="501925" y="11274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There are typically three different actions that you can do with a human-in-the-loop workflow:</a:t>
            </a:r>
            <a:endParaRPr>
              <a:solidFill>
                <a:srgbClr val="FFFFFF"/>
              </a:solidFill>
              <a:latin typeface="Lexend"/>
              <a:ea typeface="Lexend"/>
              <a:cs typeface="Lexend"/>
              <a:sym typeface="Lexend"/>
            </a:endParaRPr>
          </a:p>
        </p:txBody>
      </p:sp>
      <p:sp>
        <p:nvSpPr>
          <p:cNvPr id="1055" name="Google Shape;1055;p97"/>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Human In The Loop (Design Patterns)</a:t>
            </a:r>
            <a:endParaRPr sz="1800">
              <a:solidFill>
                <a:srgbClr val="FFFFFF"/>
              </a:solidFill>
              <a:latin typeface="Lexend"/>
              <a:ea typeface="Lexend"/>
              <a:cs typeface="Lexend"/>
              <a:sym typeface="Lexend"/>
            </a:endParaRPr>
          </a:p>
        </p:txBody>
      </p:sp>
      <p:sp>
        <p:nvSpPr>
          <p:cNvPr id="1056" name="Google Shape;1056;p97"/>
          <p:cNvSpPr txBox="1"/>
          <p:nvPr/>
        </p:nvSpPr>
        <p:spPr>
          <a:xfrm>
            <a:off x="501925" y="17370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u="sng">
                <a:solidFill>
                  <a:srgbClr val="FFFFFF"/>
                </a:solidFill>
                <a:latin typeface="Lexend"/>
                <a:ea typeface="Lexend"/>
                <a:cs typeface="Lexend"/>
                <a:sym typeface="Lexend"/>
              </a:rPr>
              <a:t>1. Approve or Reject:</a:t>
            </a:r>
            <a:endParaRPr u="sng">
              <a:solidFill>
                <a:srgbClr val="FFFFFF"/>
              </a:solidFill>
              <a:latin typeface="Lexend"/>
              <a:ea typeface="Lexend"/>
              <a:cs typeface="Lexend"/>
              <a:sym typeface="Lexend"/>
            </a:endParaRPr>
          </a:p>
        </p:txBody>
      </p:sp>
      <p:pic>
        <p:nvPicPr>
          <p:cNvPr id="1057" name="Google Shape;1057;p97"/>
          <p:cNvPicPr preferRelativeResize="0"/>
          <p:nvPr/>
        </p:nvPicPr>
        <p:blipFill>
          <a:blip r:embed="rId3">
            <a:alphaModFix/>
          </a:blip>
          <a:stretch>
            <a:fillRect/>
          </a:stretch>
        </p:blipFill>
        <p:spPr>
          <a:xfrm>
            <a:off x="582475" y="2305100"/>
            <a:ext cx="4526985" cy="2522425"/>
          </a:xfrm>
          <a:prstGeom prst="rect">
            <a:avLst/>
          </a:prstGeom>
          <a:noFill/>
          <a:ln>
            <a:noFill/>
          </a:ln>
        </p:spPr>
      </p:pic>
      <p:sp>
        <p:nvSpPr>
          <p:cNvPr id="1058" name="Google Shape;1058;p97"/>
          <p:cNvSpPr txBox="1"/>
          <p:nvPr/>
        </p:nvSpPr>
        <p:spPr>
          <a:xfrm>
            <a:off x="5385925" y="2305100"/>
            <a:ext cx="3336900" cy="154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solidFill>
                  <a:srgbClr val="FFFFFF"/>
                </a:solidFill>
                <a:latin typeface="Lexend"/>
                <a:ea typeface="Lexend"/>
                <a:cs typeface="Lexend"/>
                <a:sym typeface="Lexend"/>
              </a:rPr>
              <a:t>Depending on the human's approval or rejection, the graph can proceed with the action or take an alternative path.</a:t>
            </a:r>
            <a:endParaRPr>
              <a:solidFill>
                <a:srgbClr val="FFFFFF"/>
              </a:solidFill>
              <a:latin typeface="Lexend"/>
              <a:ea typeface="Lexend"/>
              <a:cs typeface="Lexend"/>
              <a:sym typeface="Lexend"/>
            </a:endParaRPr>
          </a:p>
          <a:p>
            <a:pPr indent="0" lvl="0" marL="0" rtl="0" algn="l">
              <a:lnSpc>
                <a:spcPct val="115000"/>
              </a:lnSpc>
              <a:spcBef>
                <a:spcPts val="1200"/>
              </a:spcBef>
              <a:spcAft>
                <a:spcPts val="1200"/>
              </a:spcAft>
              <a:buNone/>
            </a:pPr>
            <a:r>
              <a:t/>
            </a:r>
            <a:endParaRPr>
              <a:solidFill>
                <a:srgbClr val="FFFFFF"/>
              </a:solidFill>
              <a:latin typeface="Lexend"/>
              <a:ea typeface="Lexend"/>
              <a:cs typeface="Lexend"/>
              <a:sym typeface="Lexen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062" name="Shape 1062"/>
        <p:cNvGrpSpPr/>
        <p:nvPr/>
      </p:nvGrpSpPr>
      <p:grpSpPr>
        <a:xfrm>
          <a:off x="0" y="0"/>
          <a:ext cx="0" cy="0"/>
          <a:chOff x="0" y="0"/>
          <a:chExt cx="0" cy="0"/>
        </a:xfrm>
      </p:grpSpPr>
      <p:sp>
        <p:nvSpPr>
          <p:cNvPr id="1063" name="Google Shape;1063;p98"/>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Human In The Loop (Design Patterns)</a:t>
            </a:r>
            <a:endParaRPr sz="1800">
              <a:solidFill>
                <a:srgbClr val="FFFFFF"/>
              </a:solidFill>
              <a:latin typeface="Lexend"/>
              <a:ea typeface="Lexend"/>
              <a:cs typeface="Lexend"/>
              <a:sym typeface="Lexend"/>
            </a:endParaRPr>
          </a:p>
        </p:txBody>
      </p:sp>
      <p:sp>
        <p:nvSpPr>
          <p:cNvPr id="1064" name="Google Shape;1064;p98"/>
          <p:cNvSpPr txBox="1"/>
          <p:nvPr/>
        </p:nvSpPr>
        <p:spPr>
          <a:xfrm>
            <a:off x="501925" y="12036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u="sng">
                <a:solidFill>
                  <a:srgbClr val="FFFFFF"/>
                </a:solidFill>
                <a:latin typeface="Lexend"/>
                <a:ea typeface="Lexend"/>
                <a:cs typeface="Lexend"/>
                <a:sym typeface="Lexend"/>
              </a:rPr>
              <a:t>2</a:t>
            </a:r>
            <a:r>
              <a:rPr lang="en" u="sng">
                <a:solidFill>
                  <a:srgbClr val="FFFFFF"/>
                </a:solidFill>
                <a:latin typeface="Lexend"/>
                <a:ea typeface="Lexend"/>
                <a:cs typeface="Lexend"/>
                <a:sym typeface="Lexend"/>
              </a:rPr>
              <a:t>. Review &amp; Edit State: </a:t>
            </a:r>
            <a:endParaRPr u="sng">
              <a:solidFill>
                <a:srgbClr val="FFFFFF"/>
              </a:solidFill>
              <a:latin typeface="Lexend"/>
              <a:ea typeface="Lexend"/>
              <a:cs typeface="Lexend"/>
              <a:sym typeface="Lexend"/>
            </a:endParaRPr>
          </a:p>
        </p:txBody>
      </p:sp>
      <p:pic>
        <p:nvPicPr>
          <p:cNvPr id="1065" name="Google Shape;1065;p98"/>
          <p:cNvPicPr preferRelativeResize="0"/>
          <p:nvPr/>
        </p:nvPicPr>
        <p:blipFill>
          <a:blip r:embed="rId3">
            <a:alphaModFix/>
          </a:blip>
          <a:stretch>
            <a:fillRect/>
          </a:stretch>
        </p:blipFill>
        <p:spPr>
          <a:xfrm>
            <a:off x="592374" y="1892150"/>
            <a:ext cx="6120825" cy="1381550"/>
          </a:xfrm>
          <a:prstGeom prst="rect">
            <a:avLst/>
          </a:prstGeom>
          <a:noFill/>
          <a:ln>
            <a:noFill/>
          </a:ln>
        </p:spPr>
      </p:pic>
      <p:sp>
        <p:nvSpPr>
          <p:cNvPr id="1066" name="Google Shape;1066;p98"/>
          <p:cNvSpPr txBox="1"/>
          <p:nvPr/>
        </p:nvSpPr>
        <p:spPr>
          <a:xfrm>
            <a:off x="592375" y="3618125"/>
            <a:ext cx="6860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A human can review and edit the state of the graph. This is useful for correcting mistakes or updating the state with additional information.</a:t>
            </a:r>
            <a:endParaRPr>
              <a:solidFill>
                <a:srgbClr val="FFFFFF"/>
              </a:solidFill>
              <a:latin typeface="Lexend"/>
              <a:ea typeface="Lexend"/>
              <a:cs typeface="Lexend"/>
              <a:sym typeface="Lexen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070" name="Shape 1070"/>
        <p:cNvGrpSpPr/>
        <p:nvPr/>
      </p:nvGrpSpPr>
      <p:grpSpPr>
        <a:xfrm>
          <a:off x="0" y="0"/>
          <a:ext cx="0" cy="0"/>
          <a:chOff x="0" y="0"/>
          <a:chExt cx="0" cy="0"/>
        </a:xfrm>
      </p:grpSpPr>
      <p:sp>
        <p:nvSpPr>
          <p:cNvPr id="1071" name="Google Shape;1071;p99"/>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Human In The Loop (Design Patterns)</a:t>
            </a:r>
            <a:endParaRPr sz="1800">
              <a:solidFill>
                <a:srgbClr val="FFFFFF"/>
              </a:solidFill>
              <a:latin typeface="Lexend"/>
              <a:ea typeface="Lexend"/>
              <a:cs typeface="Lexend"/>
              <a:sym typeface="Lexend"/>
            </a:endParaRPr>
          </a:p>
        </p:txBody>
      </p:sp>
      <p:sp>
        <p:nvSpPr>
          <p:cNvPr id="1072" name="Google Shape;1072;p99"/>
          <p:cNvSpPr txBox="1"/>
          <p:nvPr/>
        </p:nvSpPr>
        <p:spPr>
          <a:xfrm>
            <a:off x="501925" y="12036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u="sng">
                <a:solidFill>
                  <a:srgbClr val="FFFFFF"/>
                </a:solidFill>
                <a:latin typeface="Lexend"/>
                <a:ea typeface="Lexend"/>
                <a:cs typeface="Lexend"/>
                <a:sym typeface="Lexend"/>
              </a:rPr>
              <a:t>3</a:t>
            </a:r>
            <a:r>
              <a:rPr lang="en" u="sng">
                <a:solidFill>
                  <a:srgbClr val="FFFFFF"/>
                </a:solidFill>
                <a:latin typeface="Lexend"/>
                <a:ea typeface="Lexend"/>
                <a:cs typeface="Lexend"/>
                <a:sym typeface="Lexend"/>
              </a:rPr>
              <a:t>. Review Tool Calls: </a:t>
            </a:r>
            <a:endParaRPr u="sng">
              <a:solidFill>
                <a:srgbClr val="FFFFFF"/>
              </a:solidFill>
              <a:latin typeface="Lexend"/>
              <a:ea typeface="Lexend"/>
              <a:cs typeface="Lexend"/>
              <a:sym typeface="Lexend"/>
            </a:endParaRPr>
          </a:p>
        </p:txBody>
      </p:sp>
      <p:pic>
        <p:nvPicPr>
          <p:cNvPr id="1073" name="Google Shape;1073;p99"/>
          <p:cNvPicPr preferRelativeResize="0"/>
          <p:nvPr/>
        </p:nvPicPr>
        <p:blipFill>
          <a:blip r:embed="rId3">
            <a:alphaModFix/>
          </a:blip>
          <a:stretch>
            <a:fillRect/>
          </a:stretch>
        </p:blipFill>
        <p:spPr>
          <a:xfrm>
            <a:off x="567450" y="1795750"/>
            <a:ext cx="6688726" cy="1704000"/>
          </a:xfrm>
          <a:prstGeom prst="rect">
            <a:avLst/>
          </a:prstGeom>
          <a:noFill/>
          <a:ln>
            <a:noFill/>
          </a:ln>
        </p:spPr>
      </p:pic>
      <p:sp>
        <p:nvSpPr>
          <p:cNvPr id="1074" name="Google Shape;1074;p99"/>
          <p:cNvSpPr txBox="1"/>
          <p:nvPr/>
        </p:nvSpPr>
        <p:spPr>
          <a:xfrm>
            <a:off x="439975" y="3694325"/>
            <a:ext cx="7510200" cy="104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solidFill>
                  <a:srgbClr val="FFFFFF"/>
                </a:solidFill>
                <a:latin typeface="Lexend"/>
                <a:ea typeface="Lexend"/>
                <a:cs typeface="Lexend"/>
                <a:sym typeface="Lexend"/>
              </a:rPr>
              <a:t>A human can review and edit the output from the LLM before proceeding.</a:t>
            </a:r>
            <a:endParaRPr>
              <a:solidFill>
                <a:srgbClr val="FFFFFF"/>
              </a:solidFill>
              <a:latin typeface="Lexend"/>
              <a:ea typeface="Lexend"/>
              <a:cs typeface="Lexend"/>
              <a:sym typeface="Lexend"/>
            </a:endParaRPr>
          </a:p>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 This is particularly critical in applications where the tool calls requested by the LLM may be sensitive or require human oversight.</a:t>
            </a:r>
            <a:endParaRPr>
              <a:solidFill>
                <a:srgbClr val="FFFFFF"/>
              </a:solidFill>
              <a:latin typeface="Lexend"/>
              <a:ea typeface="Lexend"/>
              <a:cs typeface="Lexend"/>
              <a:sym typeface="Lexen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078" name="Shape 1078"/>
        <p:cNvGrpSpPr/>
        <p:nvPr/>
      </p:nvGrpSpPr>
      <p:grpSpPr>
        <a:xfrm>
          <a:off x="0" y="0"/>
          <a:ext cx="0" cy="0"/>
          <a:chOff x="0" y="0"/>
          <a:chExt cx="0" cy="0"/>
        </a:xfrm>
      </p:grpSpPr>
      <p:sp>
        <p:nvSpPr>
          <p:cNvPr id="1079" name="Google Shape;1079;p100"/>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Human In The Loop (Design Patterns)</a:t>
            </a:r>
            <a:endParaRPr sz="1800">
              <a:solidFill>
                <a:srgbClr val="FFFFFF"/>
              </a:solidFill>
              <a:latin typeface="Lexend"/>
              <a:ea typeface="Lexend"/>
              <a:cs typeface="Lexend"/>
              <a:sym typeface="Lexend"/>
            </a:endParaRPr>
          </a:p>
        </p:txBody>
      </p:sp>
      <p:sp>
        <p:nvSpPr>
          <p:cNvPr id="1080" name="Google Shape;1080;p100"/>
          <p:cNvSpPr/>
          <p:nvPr/>
        </p:nvSpPr>
        <p:spPr>
          <a:xfrm>
            <a:off x="3898045" y="1187225"/>
            <a:ext cx="1251300" cy="5115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81" name="Google Shape;1081;p100"/>
          <p:cNvCxnSpPr>
            <a:stCxn id="1080" idx="2"/>
            <a:endCxn id="1082" idx="0"/>
          </p:cNvCxnSpPr>
          <p:nvPr/>
        </p:nvCxnSpPr>
        <p:spPr>
          <a:xfrm>
            <a:off x="4523695" y="1698725"/>
            <a:ext cx="3600" cy="565200"/>
          </a:xfrm>
          <a:prstGeom prst="straightConnector1">
            <a:avLst/>
          </a:prstGeom>
          <a:noFill/>
          <a:ln cap="flat" cmpd="sng" w="19050">
            <a:solidFill>
              <a:schemeClr val="lt1"/>
            </a:solidFill>
            <a:prstDash val="solid"/>
            <a:round/>
            <a:headEnd len="med" w="med" type="none"/>
            <a:tailEnd len="med" w="med" type="triangle"/>
          </a:ln>
        </p:spPr>
      </p:cxnSp>
      <p:sp>
        <p:nvSpPr>
          <p:cNvPr id="1083" name="Google Shape;1083;p100"/>
          <p:cNvSpPr txBox="1"/>
          <p:nvPr/>
        </p:nvSpPr>
        <p:spPr>
          <a:xfrm>
            <a:off x="4206534" y="1255511"/>
            <a:ext cx="1143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Start</a:t>
            </a:r>
            <a:endParaRPr sz="1300">
              <a:solidFill>
                <a:schemeClr val="lt1"/>
              </a:solidFill>
              <a:latin typeface="Lexend"/>
              <a:ea typeface="Lexend"/>
              <a:cs typeface="Lexend"/>
              <a:sym typeface="Lexend"/>
            </a:endParaRPr>
          </a:p>
        </p:txBody>
      </p:sp>
      <p:sp>
        <p:nvSpPr>
          <p:cNvPr id="1084" name="Google Shape;1084;p100"/>
          <p:cNvSpPr/>
          <p:nvPr/>
        </p:nvSpPr>
        <p:spPr>
          <a:xfrm>
            <a:off x="3739710" y="2261670"/>
            <a:ext cx="15714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2" name="Google Shape;1082;p100"/>
          <p:cNvSpPr txBox="1"/>
          <p:nvPr/>
        </p:nvSpPr>
        <p:spPr>
          <a:xfrm>
            <a:off x="3793950" y="2264075"/>
            <a:ext cx="1466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 generate_post</a:t>
            </a:r>
            <a:endParaRPr sz="1300">
              <a:solidFill>
                <a:schemeClr val="lt1"/>
              </a:solidFill>
              <a:latin typeface="Lexend"/>
              <a:ea typeface="Lexend"/>
              <a:cs typeface="Lexend"/>
              <a:sym typeface="Lexend"/>
            </a:endParaRPr>
          </a:p>
        </p:txBody>
      </p:sp>
      <p:sp>
        <p:nvSpPr>
          <p:cNvPr id="1085" name="Google Shape;1085;p100"/>
          <p:cNvSpPr/>
          <p:nvPr/>
        </p:nvSpPr>
        <p:spPr>
          <a:xfrm>
            <a:off x="2488300" y="3339866"/>
            <a:ext cx="16272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6" name="Google Shape;1086;p100"/>
          <p:cNvSpPr txBox="1"/>
          <p:nvPr/>
        </p:nvSpPr>
        <p:spPr>
          <a:xfrm>
            <a:off x="2466333" y="3342283"/>
            <a:ext cx="1778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         post</a:t>
            </a:r>
            <a:endParaRPr sz="1300">
              <a:solidFill>
                <a:schemeClr val="lt1"/>
              </a:solidFill>
              <a:latin typeface="Lexend"/>
              <a:ea typeface="Lexend"/>
              <a:cs typeface="Lexend"/>
              <a:sym typeface="Lexend"/>
            </a:endParaRPr>
          </a:p>
        </p:txBody>
      </p:sp>
      <p:sp>
        <p:nvSpPr>
          <p:cNvPr id="1087" name="Google Shape;1087;p100"/>
          <p:cNvSpPr/>
          <p:nvPr/>
        </p:nvSpPr>
        <p:spPr>
          <a:xfrm>
            <a:off x="5057078" y="3301200"/>
            <a:ext cx="1778100" cy="5115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8" name="Google Shape;1088;p100"/>
          <p:cNvSpPr txBox="1"/>
          <p:nvPr/>
        </p:nvSpPr>
        <p:spPr>
          <a:xfrm>
            <a:off x="5124350" y="3369475"/>
            <a:ext cx="1778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collect_feedback</a:t>
            </a:r>
            <a:endParaRPr sz="1300">
              <a:solidFill>
                <a:schemeClr val="lt1"/>
              </a:solidFill>
              <a:latin typeface="Lexend"/>
              <a:ea typeface="Lexend"/>
              <a:cs typeface="Lexend"/>
              <a:sym typeface="Lexend"/>
            </a:endParaRPr>
          </a:p>
        </p:txBody>
      </p:sp>
      <p:cxnSp>
        <p:nvCxnSpPr>
          <p:cNvPr id="1089" name="Google Shape;1089;p100"/>
          <p:cNvCxnSpPr>
            <a:endCxn id="1086" idx="0"/>
          </p:cNvCxnSpPr>
          <p:nvPr/>
        </p:nvCxnSpPr>
        <p:spPr>
          <a:xfrm flipH="1">
            <a:off x="3355383" y="2696083"/>
            <a:ext cx="933900" cy="646200"/>
          </a:xfrm>
          <a:prstGeom prst="curvedConnector2">
            <a:avLst/>
          </a:prstGeom>
          <a:noFill/>
          <a:ln cap="flat" cmpd="sng" w="19050">
            <a:solidFill>
              <a:schemeClr val="lt1"/>
            </a:solidFill>
            <a:prstDash val="dot"/>
            <a:round/>
            <a:headEnd len="med" w="med" type="none"/>
            <a:tailEnd len="med" w="med" type="stealth"/>
          </a:ln>
        </p:spPr>
      </p:cxnSp>
      <p:cxnSp>
        <p:nvCxnSpPr>
          <p:cNvPr id="1090" name="Google Shape;1090;p100"/>
          <p:cNvCxnSpPr>
            <a:stCxn id="1088" idx="3"/>
            <a:endCxn id="1082" idx="3"/>
          </p:cNvCxnSpPr>
          <p:nvPr/>
        </p:nvCxnSpPr>
        <p:spPr>
          <a:xfrm rot="10800000">
            <a:off x="5260250" y="2456425"/>
            <a:ext cx="1642200" cy="1105500"/>
          </a:xfrm>
          <a:prstGeom prst="curvedConnector3">
            <a:avLst>
              <a:gd fmla="val -14500" name="adj1"/>
            </a:avLst>
          </a:prstGeom>
          <a:noFill/>
          <a:ln cap="flat" cmpd="sng" w="19050">
            <a:solidFill>
              <a:schemeClr val="lt1"/>
            </a:solidFill>
            <a:prstDash val="solid"/>
            <a:round/>
            <a:headEnd len="med" w="med" type="none"/>
            <a:tailEnd len="med" w="med" type="stealth"/>
          </a:ln>
        </p:spPr>
      </p:cxnSp>
      <p:cxnSp>
        <p:nvCxnSpPr>
          <p:cNvPr id="1091" name="Google Shape;1091;p100"/>
          <p:cNvCxnSpPr>
            <a:stCxn id="1082" idx="2"/>
            <a:endCxn id="1087" idx="1"/>
          </p:cNvCxnSpPr>
          <p:nvPr/>
        </p:nvCxnSpPr>
        <p:spPr>
          <a:xfrm flipH="1" rot="-5400000">
            <a:off x="4338000" y="2838125"/>
            <a:ext cx="908100" cy="529800"/>
          </a:xfrm>
          <a:prstGeom prst="curvedConnector2">
            <a:avLst/>
          </a:prstGeom>
          <a:noFill/>
          <a:ln cap="flat" cmpd="sng" w="19050">
            <a:solidFill>
              <a:schemeClr val="lt1"/>
            </a:solidFill>
            <a:prstDash val="dot"/>
            <a:round/>
            <a:headEnd len="med" w="med" type="none"/>
            <a:tailEnd len="med" w="med" type="stealth"/>
          </a:ln>
        </p:spPr>
      </p:cxnSp>
      <p:cxnSp>
        <p:nvCxnSpPr>
          <p:cNvPr id="1092" name="Google Shape;1092;p100"/>
          <p:cNvCxnSpPr/>
          <p:nvPr/>
        </p:nvCxnSpPr>
        <p:spPr>
          <a:xfrm>
            <a:off x="3220870" y="3773975"/>
            <a:ext cx="3600" cy="565200"/>
          </a:xfrm>
          <a:prstGeom prst="straightConnector1">
            <a:avLst/>
          </a:prstGeom>
          <a:noFill/>
          <a:ln cap="flat" cmpd="sng" w="19050">
            <a:solidFill>
              <a:schemeClr val="lt1"/>
            </a:solidFill>
            <a:prstDash val="solid"/>
            <a:round/>
            <a:headEnd len="med" w="med" type="none"/>
            <a:tailEnd len="med" w="med" type="triangle"/>
          </a:ln>
        </p:spPr>
      </p:cxnSp>
      <p:sp>
        <p:nvSpPr>
          <p:cNvPr id="1093" name="Google Shape;1093;p100"/>
          <p:cNvSpPr/>
          <p:nvPr/>
        </p:nvSpPr>
        <p:spPr>
          <a:xfrm>
            <a:off x="2335900" y="4330466"/>
            <a:ext cx="16272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4" name="Google Shape;1094;p100"/>
          <p:cNvSpPr txBox="1"/>
          <p:nvPr/>
        </p:nvSpPr>
        <p:spPr>
          <a:xfrm>
            <a:off x="2466333" y="4332883"/>
            <a:ext cx="1778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         END</a:t>
            </a:r>
            <a:endParaRPr sz="1300">
              <a:solidFill>
                <a:schemeClr val="lt1"/>
              </a:solidFill>
              <a:latin typeface="Lexend"/>
              <a:ea typeface="Lexend"/>
              <a:cs typeface="Lexend"/>
              <a:sym typeface="Lexen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098" name="Shape 1098"/>
        <p:cNvGrpSpPr/>
        <p:nvPr/>
      </p:nvGrpSpPr>
      <p:grpSpPr>
        <a:xfrm>
          <a:off x="0" y="0"/>
          <a:ext cx="0" cy="0"/>
          <a:chOff x="0" y="0"/>
          <a:chExt cx="0" cy="0"/>
        </a:xfrm>
      </p:grpSpPr>
      <p:sp>
        <p:nvSpPr>
          <p:cNvPr id="1099" name="Google Shape;1099;p101"/>
          <p:cNvSpPr txBox="1"/>
          <p:nvPr/>
        </p:nvSpPr>
        <p:spPr>
          <a:xfrm>
            <a:off x="501925" y="17370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Freezes your program completely until someone types something</a:t>
            </a:r>
            <a:endParaRPr>
              <a:solidFill>
                <a:srgbClr val="FFFFFF"/>
              </a:solidFill>
              <a:latin typeface="Lexend"/>
              <a:ea typeface="Lexend"/>
              <a:cs typeface="Lexend"/>
              <a:sym typeface="Lexend"/>
            </a:endParaRPr>
          </a:p>
        </p:txBody>
      </p:sp>
      <p:sp>
        <p:nvSpPr>
          <p:cNvPr id="1100" name="Google Shape;1100;p101"/>
          <p:cNvSpPr txBox="1"/>
          <p:nvPr/>
        </p:nvSpPr>
        <p:spPr>
          <a:xfrm>
            <a:off x="501925" y="21180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Only works in terminals - useless for web apps</a:t>
            </a:r>
            <a:endParaRPr>
              <a:solidFill>
                <a:srgbClr val="FFFFFF"/>
              </a:solidFill>
              <a:latin typeface="Lexend"/>
              <a:ea typeface="Lexend"/>
              <a:cs typeface="Lexend"/>
              <a:sym typeface="Lexend"/>
            </a:endParaRPr>
          </a:p>
        </p:txBody>
      </p:sp>
      <p:sp>
        <p:nvSpPr>
          <p:cNvPr id="1101" name="Google Shape;1101;p101"/>
          <p:cNvSpPr txBox="1"/>
          <p:nvPr/>
        </p:nvSpPr>
        <p:spPr>
          <a:xfrm>
            <a:off x="501925" y="24990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If your program crashes, all progress is lost</a:t>
            </a:r>
            <a:endParaRPr>
              <a:solidFill>
                <a:srgbClr val="FFFFFF"/>
              </a:solidFill>
              <a:latin typeface="Lexend"/>
              <a:ea typeface="Lexend"/>
              <a:cs typeface="Lexend"/>
              <a:sym typeface="Lexend"/>
            </a:endParaRPr>
          </a:p>
        </p:txBody>
      </p:sp>
      <p:sp>
        <p:nvSpPr>
          <p:cNvPr id="1102" name="Google Shape;1102;p101"/>
          <p:cNvSpPr txBox="1"/>
          <p:nvPr/>
        </p:nvSpPr>
        <p:spPr>
          <a:xfrm>
            <a:off x="501925" y="28800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Can only handle one user at a time</a:t>
            </a:r>
            <a:endParaRPr>
              <a:solidFill>
                <a:srgbClr val="FFFFFF"/>
              </a:solidFill>
              <a:latin typeface="Lexend"/>
              <a:ea typeface="Lexend"/>
              <a:cs typeface="Lexend"/>
              <a:sym typeface="Lexend"/>
            </a:endParaRPr>
          </a:p>
        </p:txBody>
      </p:sp>
      <p:sp>
        <p:nvSpPr>
          <p:cNvPr id="1103" name="Google Shape;1103;p101"/>
          <p:cNvSpPr txBox="1"/>
          <p:nvPr/>
        </p:nvSpPr>
        <p:spPr>
          <a:xfrm>
            <a:off x="501925" y="32610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Lives only in your terminal session</a:t>
            </a:r>
            <a:endParaRPr>
              <a:solidFill>
                <a:srgbClr val="FFFFFF"/>
              </a:solidFill>
              <a:latin typeface="Lexend"/>
              <a:ea typeface="Lexend"/>
              <a:cs typeface="Lexend"/>
              <a:sym typeface="Lexend"/>
            </a:endParaRPr>
          </a:p>
        </p:txBody>
      </p:sp>
      <p:sp>
        <p:nvSpPr>
          <p:cNvPr id="1104" name="Google Shape;1104;p101"/>
          <p:cNvSpPr txBox="1"/>
          <p:nvPr/>
        </p:nvSpPr>
        <p:spPr>
          <a:xfrm>
            <a:off x="501925" y="36420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This is why we use a special method that LangGraph provides called "interrupt"</a:t>
            </a:r>
            <a:endParaRPr>
              <a:solidFill>
                <a:srgbClr val="FFFFFF"/>
              </a:solidFill>
              <a:latin typeface="Lexend"/>
              <a:ea typeface="Lexend"/>
              <a:cs typeface="Lexend"/>
              <a:sym typeface="Lexend"/>
            </a:endParaRPr>
          </a:p>
        </p:txBody>
      </p:sp>
      <p:sp>
        <p:nvSpPr>
          <p:cNvPr id="1105" name="Google Shape;1105;p101"/>
          <p:cNvSpPr txBox="1"/>
          <p:nvPr/>
        </p:nvSpPr>
        <p:spPr>
          <a:xfrm>
            <a:off x="578125" y="12798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u="sng">
                <a:solidFill>
                  <a:srgbClr val="FFFFFF"/>
                </a:solidFill>
                <a:latin typeface="Lexend"/>
                <a:ea typeface="Lexend"/>
                <a:cs typeface="Lexend"/>
                <a:sym typeface="Lexend"/>
              </a:rPr>
              <a:t>Drawbacks of input(): </a:t>
            </a:r>
            <a:endParaRPr u="sng">
              <a:solidFill>
                <a:srgbClr val="FFFFFF"/>
              </a:solidFill>
              <a:latin typeface="Lexend"/>
              <a:ea typeface="Lexend"/>
              <a:cs typeface="Lexend"/>
              <a:sym typeface="Lexend"/>
            </a:endParaRPr>
          </a:p>
        </p:txBody>
      </p:sp>
      <p:sp>
        <p:nvSpPr>
          <p:cNvPr id="1106" name="Google Shape;1106;p101"/>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Human In The Loop </a:t>
            </a:r>
            <a:endParaRPr sz="18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17" name="Shape 117"/>
        <p:cNvGrpSpPr/>
        <p:nvPr/>
      </p:nvGrpSpPr>
      <p:grpSpPr>
        <a:xfrm>
          <a:off x="0" y="0"/>
          <a:ext cx="0" cy="0"/>
          <a:chOff x="0" y="0"/>
          <a:chExt cx="0" cy="0"/>
        </a:xfrm>
      </p:grpSpPr>
      <p:sp>
        <p:nvSpPr>
          <p:cNvPr id="118" name="Google Shape;118;p21"/>
          <p:cNvSpPr txBox="1"/>
          <p:nvPr/>
        </p:nvSpPr>
        <p:spPr>
          <a:xfrm>
            <a:off x="1480850" y="2955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119" name="Google Shape;119;p21"/>
          <p:cNvSpPr txBox="1"/>
          <p:nvPr/>
        </p:nvSpPr>
        <p:spPr>
          <a:xfrm>
            <a:off x="582475" y="11235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2</a:t>
            </a:r>
            <a:r>
              <a:rPr b="1" lang="en" sz="1600" u="sng">
                <a:solidFill>
                  <a:srgbClr val="FFFFFF"/>
                </a:solidFill>
                <a:latin typeface="Lexend"/>
                <a:ea typeface="Lexend"/>
                <a:cs typeface="Lexend"/>
                <a:sym typeface="Lexend"/>
              </a:rPr>
              <a:t>. LLM call</a:t>
            </a:r>
            <a:endParaRPr b="1" sz="1600" u="sng">
              <a:solidFill>
                <a:srgbClr val="FFFFFF"/>
              </a:solidFill>
              <a:latin typeface="Lexend"/>
              <a:ea typeface="Lexend"/>
              <a:cs typeface="Lexend"/>
              <a:sym typeface="Lexend"/>
            </a:endParaRPr>
          </a:p>
        </p:txBody>
      </p:sp>
      <p:sp>
        <p:nvSpPr>
          <p:cNvPr id="120" name="Google Shape;120;p21"/>
          <p:cNvSpPr txBox="1"/>
          <p:nvPr/>
        </p:nvSpPr>
        <p:spPr>
          <a:xfrm>
            <a:off x="604950" y="1580725"/>
            <a:ext cx="8102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 single LLM call means your app basically does one main thing - you give it an input, it processes it, and gives you back an output.</a:t>
            </a:r>
            <a:endParaRPr sz="1600">
              <a:solidFill>
                <a:srgbClr val="FFFFFF"/>
              </a:solidFill>
              <a:latin typeface="Lexend"/>
              <a:ea typeface="Lexend"/>
              <a:cs typeface="Lexend"/>
              <a:sym typeface="Lexend"/>
            </a:endParaRPr>
          </a:p>
        </p:txBody>
      </p:sp>
      <p:sp>
        <p:nvSpPr>
          <p:cNvPr id="121" name="Google Shape;121;p21"/>
          <p:cNvSpPr txBox="1"/>
          <p:nvPr/>
        </p:nvSpPr>
        <p:spPr>
          <a:xfrm>
            <a:off x="604950" y="2266525"/>
            <a:ext cx="8102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Think of chatbots that just take your message and respond, or apps that translate text.</a:t>
            </a:r>
            <a:endParaRPr sz="1600">
              <a:solidFill>
                <a:srgbClr val="FFFFFF"/>
              </a:solidFill>
              <a:latin typeface="Lexend"/>
              <a:ea typeface="Lexend"/>
              <a:cs typeface="Lexend"/>
              <a:sym typeface="Lexend"/>
            </a:endParaRPr>
          </a:p>
        </p:txBody>
      </p:sp>
      <p:sp>
        <p:nvSpPr>
          <p:cNvPr id="122" name="Google Shape;122;p21"/>
          <p:cNvSpPr txBox="1"/>
          <p:nvPr/>
        </p:nvSpPr>
        <p:spPr>
          <a:xfrm>
            <a:off x="604950" y="2952325"/>
            <a:ext cx="8102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This was a huge leap from hard-coded rules, even though it's still pretty simple and is only in the 2nd stage of autonomy</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110" name="Shape 1110"/>
        <p:cNvGrpSpPr/>
        <p:nvPr/>
      </p:nvGrpSpPr>
      <p:grpSpPr>
        <a:xfrm>
          <a:off x="0" y="0"/>
          <a:ext cx="0" cy="0"/>
          <a:chOff x="0" y="0"/>
          <a:chExt cx="0" cy="0"/>
        </a:xfrm>
      </p:grpSpPr>
      <p:sp>
        <p:nvSpPr>
          <p:cNvPr id="1111" name="Google Shape;1111;p102"/>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Human In The Loop </a:t>
            </a:r>
            <a:endParaRPr sz="1800">
              <a:solidFill>
                <a:srgbClr val="FFFFFF"/>
              </a:solidFill>
              <a:latin typeface="Lexend"/>
              <a:ea typeface="Lexend"/>
              <a:cs typeface="Lexend"/>
              <a:sym typeface="Lexend"/>
            </a:endParaRPr>
          </a:p>
        </p:txBody>
      </p:sp>
      <p:sp>
        <p:nvSpPr>
          <p:cNvPr id="1112" name="Google Shape;1112;p102"/>
          <p:cNvSpPr txBox="1"/>
          <p:nvPr/>
        </p:nvSpPr>
        <p:spPr>
          <a:xfrm>
            <a:off x="578125" y="12036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u="sng">
                <a:solidFill>
                  <a:srgbClr val="FFFFFF"/>
                </a:solidFill>
                <a:latin typeface="Lexend"/>
                <a:ea typeface="Lexend"/>
                <a:cs typeface="Lexend"/>
                <a:sym typeface="Lexend"/>
              </a:rPr>
              <a:t>What is interrupt() &amp; Why Use It?: </a:t>
            </a:r>
            <a:endParaRPr u="sng">
              <a:solidFill>
                <a:srgbClr val="FFFFFF"/>
              </a:solidFill>
              <a:latin typeface="Lexend"/>
              <a:ea typeface="Lexend"/>
              <a:cs typeface="Lexend"/>
              <a:sym typeface="Lexend"/>
            </a:endParaRPr>
          </a:p>
        </p:txBody>
      </p:sp>
      <p:sp>
        <p:nvSpPr>
          <p:cNvPr id="1113" name="Google Shape;1113;p102"/>
          <p:cNvSpPr txBox="1"/>
          <p:nvPr/>
        </p:nvSpPr>
        <p:spPr>
          <a:xfrm>
            <a:off x="501925" y="16608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Special LangGraph function that pauses your workflow nicely</a:t>
            </a:r>
            <a:endParaRPr>
              <a:solidFill>
                <a:srgbClr val="FFFFFF"/>
              </a:solidFill>
              <a:latin typeface="Lexend"/>
              <a:ea typeface="Lexend"/>
              <a:cs typeface="Lexend"/>
              <a:sym typeface="Lexend"/>
            </a:endParaRPr>
          </a:p>
        </p:txBody>
      </p:sp>
      <p:sp>
        <p:nvSpPr>
          <p:cNvPr id="1114" name="Google Shape;1114;p102"/>
          <p:cNvSpPr txBox="1"/>
          <p:nvPr/>
        </p:nvSpPr>
        <p:spPr>
          <a:xfrm>
            <a:off x="501925" y="24228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Works in web apps, APIs, and other interfaces</a:t>
            </a:r>
            <a:endParaRPr>
              <a:solidFill>
                <a:srgbClr val="FFFFFF"/>
              </a:solidFill>
              <a:latin typeface="Lexend"/>
              <a:ea typeface="Lexend"/>
              <a:cs typeface="Lexend"/>
              <a:sym typeface="Lexend"/>
            </a:endParaRPr>
          </a:p>
        </p:txBody>
      </p:sp>
      <p:sp>
        <p:nvSpPr>
          <p:cNvPr id="1115" name="Google Shape;1115;p102"/>
          <p:cNvSpPr txBox="1"/>
          <p:nvPr/>
        </p:nvSpPr>
        <p:spPr>
          <a:xfrm>
            <a:off x="501925" y="28038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Handles multiple users/sessions at once</a:t>
            </a:r>
            <a:endParaRPr>
              <a:solidFill>
                <a:srgbClr val="FFFFFF"/>
              </a:solidFill>
              <a:latin typeface="Lexend"/>
              <a:ea typeface="Lexend"/>
              <a:cs typeface="Lexend"/>
              <a:sym typeface="Lexend"/>
            </a:endParaRPr>
          </a:p>
        </p:txBody>
      </p:sp>
      <p:sp>
        <p:nvSpPr>
          <p:cNvPr id="1116" name="Google Shape;1116;p102"/>
          <p:cNvSpPr txBox="1"/>
          <p:nvPr/>
        </p:nvSpPr>
        <p:spPr>
          <a:xfrm>
            <a:off x="501925" y="31848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Survives program crashes and restarts</a:t>
            </a:r>
            <a:endParaRPr>
              <a:solidFill>
                <a:srgbClr val="FFFFFF"/>
              </a:solidFill>
              <a:latin typeface="Lexend"/>
              <a:ea typeface="Lexend"/>
              <a:cs typeface="Lexend"/>
              <a:sym typeface="Lexend"/>
            </a:endParaRPr>
          </a:p>
        </p:txBody>
      </p:sp>
      <p:sp>
        <p:nvSpPr>
          <p:cNvPr id="1117" name="Google Shape;1117;p102"/>
          <p:cNvSpPr txBox="1"/>
          <p:nvPr/>
        </p:nvSpPr>
        <p:spPr>
          <a:xfrm>
            <a:off x="501925" y="20418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Saves your program's state so it can continue later</a:t>
            </a:r>
            <a:endParaRPr>
              <a:solidFill>
                <a:srgbClr val="FFFFFF"/>
              </a:solidFill>
              <a:latin typeface="Lexend"/>
              <a:ea typeface="Lexend"/>
              <a:cs typeface="Lexend"/>
              <a:sym typeface="Lexend"/>
            </a:endParaRPr>
          </a:p>
        </p:txBody>
      </p:sp>
      <p:sp>
        <p:nvSpPr>
          <p:cNvPr id="1118" name="Google Shape;1118;p102"/>
          <p:cNvSpPr txBox="1"/>
          <p:nvPr/>
        </p:nvSpPr>
        <p:spPr>
          <a:xfrm>
            <a:off x="501925" y="39468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Required for any serious human-in-the-loop system</a:t>
            </a:r>
            <a:endParaRPr>
              <a:solidFill>
                <a:srgbClr val="FFFFFF"/>
              </a:solidFill>
              <a:latin typeface="Lexend"/>
              <a:ea typeface="Lexend"/>
              <a:cs typeface="Lexend"/>
              <a:sym typeface="Lexend"/>
            </a:endParaRPr>
          </a:p>
        </p:txBody>
      </p:sp>
      <p:sp>
        <p:nvSpPr>
          <p:cNvPr id="1119" name="Google Shape;1119;p102"/>
          <p:cNvSpPr txBox="1"/>
          <p:nvPr/>
        </p:nvSpPr>
        <p:spPr>
          <a:xfrm>
            <a:off x="501925" y="35658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Lets humans take their time to respond</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123" name="Shape 1123"/>
        <p:cNvGrpSpPr/>
        <p:nvPr/>
      </p:nvGrpSpPr>
      <p:grpSpPr>
        <a:xfrm>
          <a:off x="0" y="0"/>
          <a:ext cx="0" cy="0"/>
          <a:chOff x="0" y="0"/>
          <a:chExt cx="0" cy="0"/>
        </a:xfrm>
      </p:grpSpPr>
      <p:sp>
        <p:nvSpPr>
          <p:cNvPr id="1124" name="Google Shape;1124;p103"/>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Human In The Loop </a:t>
            </a:r>
            <a:endParaRPr sz="1800">
              <a:solidFill>
                <a:srgbClr val="FFFFFF"/>
              </a:solidFill>
              <a:latin typeface="Lexend"/>
              <a:ea typeface="Lexend"/>
              <a:cs typeface="Lexend"/>
              <a:sym typeface="Lexend"/>
            </a:endParaRPr>
          </a:p>
        </p:txBody>
      </p:sp>
      <p:sp>
        <p:nvSpPr>
          <p:cNvPr id="1125" name="Google Shape;1125;p103"/>
          <p:cNvSpPr txBox="1"/>
          <p:nvPr/>
        </p:nvSpPr>
        <p:spPr>
          <a:xfrm>
            <a:off x="578125" y="12036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u="sng">
                <a:solidFill>
                  <a:srgbClr val="FFFFFF"/>
                </a:solidFill>
                <a:latin typeface="Lexend"/>
                <a:ea typeface="Lexend"/>
                <a:cs typeface="Lexend"/>
                <a:sym typeface="Lexend"/>
              </a:rPr>
              <a:t>Two ways for using Interrupts: </a:t>
            </a:r>
            <a:endParaRPr u="sng">
              <a:solidFill>
                <a:srgbClr val="FFFFFF"/>
              </a:solidFill>
              <a:latin typeface="Lexend"/>
              <a:ea typeface="Lexend"/>
              <a:cs typeface="Lexend"/>
              <a:sym typeface="Lexend"/>
            </a:endParaRPr>
          </a:p>
        </p:txBody>
      </p:sp>
      <p:pic>
        <p:nvPicPr>
          <p:cNvPr id="1126" name="Google Shape;1126;p103" title="Snap.png"/>
          <p:cNvPicPr preferRelativeResize="0"/>
          <p:nvPr/>
        </p:nvPicPr>
        <p:blipFill rotWithShape="1">
          <a:blip r:embed="rId3">
            <a:alphaModFix/>
          </a:blip>
          <a:srcRect b="33245" l="19050" r="21172" t="32266"/>
          <a:stretch/>
        </p:blipFill>
        <p:spPr>
          <a:xfrm>
            <a:off x="733325" y="2476725"/>
            <a:ext cx="3672525" cy="1115575"/>
          </a:xfrm>
          <a:prstGeom prst="rect">
            <a:avLst/>
          </a:prstGeom>
          <a:noFill/>
          <a:ln>
            <a:noFill/>
          </a:ln>
        </p:spPr>
      </p:pic>
      <p:sp>
        <p:nvSpPr>
          <p:cNvPr id="1127" name="Google Shape;1127;p103"/>
          <p:cNvSpPr txBox="1"/>
          <p:nvPr/>
        </p:nvSpPr>
        <p:spPr>
          <a:xfrm>
            <a:off x="1091500" y="4202575"/>
            <a:ext cx="2764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Interrupt in the compile step</a:t>
            </a:r>
            <a:endParaRPr>
              <a:solidFill>
                <a:srgbClr val="FFFFFF"/>
              </a:solidFill>
              <a:latin typeface="Lexend"/>
              <a:ea typeface="Lexend"/>
              <a:cs typeface="Lexend"/>
              <a:sym typeface="Lexend"/>
            </a:endParaRPr>
          </a:p>
        </p:txBody>
      </p:sp>
      <p:pic>
        <p:nvPicPr>
          <p:cNvPr id="1128" name="Google Shape;1128;p103" title="Snap (1).png"/>
          <p:cNvPicPr preferRelativeResize="0"/>
          <p:nvPr/>
        </p:nvPicPr>
        <p:blipFill rotWithShape="1">
          <a:blip r:embed="rId4">
            <a:alphaModFix/>
          </a:blip>
          <a:srcRect b="11379" l="23117" r="23257" t="10835"/>
          <a:stretch/>
        </p:blipFill>
        <p:spPr>
          <a:xfrm>
            <a:off x="4921950" y="1633550"/>
            <a:ext cx="3425723" cy="1958750"/>
          </a:xfrm>
          <a:prstGeom prst="rect">
            <a:avLst/>
          </a:prstGeom>
          <a:noFill/>
          <a:ln>
            <a:noFill/>
          </a:ln>
        </p:spPr>
      </p:pic>
      <p:sp>
        <p:nvSpPr>
          <p:cNvPr id="1129" name="Google Shape;1129;p103"/>
          <p:cNvSpPr txBox="1"/>
          <p:nvPr/>
        </p:nvSpPr>
        <p:spPr>
          <a:xfrm>
            <a:off x="5252700" y="3954775"/>
            <a:ext cx="27642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Interrupt function with Command Class</a:t>
            </a:r>
            <a:endParaRPr>
              <a:solidFill>
                <a:srgbClr val="FFFFFF"/>
              </a:solidFill>
              <a:latin typeface="Lexend"/>
              <a:ea typeface="Lexend"/>
              <a:cs typeface="Lexend"/>
              <a:sym typeface="Lexen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133" name="Shape 1133"/>
        <p:cNvGrpSpPr/>
        <p:nvPr/>
      </p:nvGrpSpPr>
      <p:grpSpPr>
        <a:xfrm>
          <a:off x="0" y="0"/>
          <a:ext cx="0" cy="0"/>
          <a:chOff x="0" y="0"/>
          <a:chExt cx="0" cy="0"/>
        </a:xfrm>
      </p:grpSpPr>
      <p:sp>
        <p:nvSpPr>
          <p:cNvPr id="1134" name="Google Shape;1134;p104"/>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Command Class</a:t>
            </a:r>
            <a:endParaRPr sz="1800">
              <a:solidFill>
                <a:srgbClr val="FFFFFF"/>
              </a:solidFill>
              <a:latin typeface="Lexend"/>
              <a:ea typeface="Lexend"/>
              <a:cs typeface="Lexend"/>
              <a:sym typeface="Lexend"/>
            </a:endParaRPr>
          </a:p>
        </p:txBody>
      </p:sp>
      <p:sp>
        <p:nvSpPr>
          <p:cNvPr id="1135" name="Google Shape;1135;p104"/>
          <p:cNvSpPr txBox="1"/>
          <p:nvPr/>
        </p:nvSpPr>
        <p:spPr>
          <a:xfrm>
            <a:off x="501925" y="12036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The Command class in LangGraph allows us to create edgeless workflows </a:t>
            </a:r>
            <a:endParaRPr>
              <a:solidFill>
                <a:srgbClr val="FFFFFF"/>
              </a:solidFill>
              <a:latin typeface="Lexend"/>
              <a:ea typeface="Lexend"/>
              <a:cs typeface="Lexend"/>
              <a:sym typeface="Lexend"/>
            </a:endParaRPr>
          </a:p>
        </p:txBody>
      </p:sp>
      <p:pic>
        <p:nvPicPr>
          <p:cNvPr id="1136" name="Google Shape;1136;p104" title="Screenshot 2025-03-28 at 6.31.45 PM.jpeg"/>
          <p:cNvPicPr preferRelativeResize="0"/>
          <p:nvPr/>
        </p:nvPicPr>
        <p:blipFill>
          <a:blip r:embed="rId3">
            <a:alphaModFix/>
          </a:blip>
          <a:stretch>
            <a:fillRect/>
          </a:stretch>
        </p:blipFill>
        <p:spPr>
          <a:xfrm>
            <a:off x="1334525" y="1892150"/>
            <a:ext cx="6168448" cy="19679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140" name="Shape 1140"/>
        <p:cNvGrpSpPr/>
        <p:nvPr/>
      </p:nvGrpSpPr>
      <p:grpSpPr>
        <a:xfrm>
          <a:off x="0" y="0"/>
          <a:ext cx="0" cy="0"/>
          <a:chOff x="0" y="0"/>
          <a:chExt cx="0" cy="0"/>
        </a:xfrm>
      </p:grpSpPr>
      <p:sp>
        <p:nvSpPr>
          <p:cNvPr id="1141" name="Google Shape;1141;p105"/>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Command Class</a:t>
            </a:r>
            <a:endParaRPr sz="1800">
              <a:solidFill>
                <a:srgbClr val="FFFFFF"/>
              </a:solidFill>
              <a:latin typeface="Lexend"/>
              <a:ea typeface="Lexend"/>
              <a:cs typeface="Lexend"/>
              <a:sym typeface="Lexend"/>
            </a:endParaRPr>
          </a:p>
        </p:txBody>
      </p:sp>
      <p:sp>
        <p:nvSpPr>
          <p:cNvPr id="1142" name="Google Shape;1142;p105"/>
          <p:cNvSpPr/>
          <p:nvPr/>
        </p:nvSpPr>
        <p:spPr>
          <a:xfrm>
            <a:off x="3739700" y="1187225"/>
            <a:ext cx="1571400" cy="5115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43" name="Google Shape;1143;p105"/>
          <p:cNvCxnSpPr>
            <a:stCxn id="1142" idx="2"/>
          </p:cNvCxnSpPr>
          <p:nvPr/>
        </p:nvCxnSpPr>
        <p:spPr>
          <a:xfrm>
            <a:off x="4525400" y="1698725"/>
            <a:ext cx="7800" cy="285600"/>
          </a:xfrm>
          <a:prstGeom prst="straightConnector1">
            <a:avLst/>
          </a:prstGeom>
          <a:noFill/>
          <a:ln cap="flat" cmpd="sng" w="19050">
            <a:solidFill>
              <a:schemeClr val="lt1"/>
            </a:solidFill>
            <a:prstDash val="solid"/>
            <a:round/>
            <a:headEnd len="med" w="med" type="none"/>
            <a:tailEnd len="med" w="med" type="triangle"/>
          </a:ln>
        </p:spPr>
      </p:cxnSp>
      <p:sp>
        <p:nvSpPr>
          <p:cNvPr id="1144" name="Google Shape;1144;p105"/>
          <p:cNvSpPr txBox="1"/>
          <p:nvPr/>
        </p:nvSpPr>
        <p:spPr>
          <a:xfrm>
            <a:off x="4130334" y="1255511"/>
            <a:ext cx="1143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START</a:t>
            </a:r>
            <a:endParaRPr sz="1300">
              <a:solidFill>
                <a:schemeClr val="lt1"/>
              </a:solidFill>
              <a:latin typeface="Lexend"/>
              <a:ea typeface="Lexend"/>
              <a:cs typeface="Lexend"/>
              <a:sym typeface="Lexend"/>
            </a:endParaRPr>
          </a:p>
        </p:txBody>
      </p:sp>
      <p:sp>
        <p:nvSpPr>
          <p:cNvPr id="1145" name="Google Shape;1145;p105"/>
          <p:cNvSpPr/>
          <p:nvPr/>
        </p:nvSpPr>
        <p:spPr>
          <a:xfrm>
            <a:off x="3739710" y="2033070"/>
            <a:ext cx="15714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46" name="Google Shape;1146;p105"/>
          <p:cNvCxnSpPr/>
          <p:nvPr/>
        </p:nvCxnSpPr>
        <p:spPr>
          <a:xfrm>
            <a:off x="4523695" y="2460725"/>
            <a:ext cx="7800" cy="285600"/>
          </a:xfrm>
          <a:prstGeom prst="straightConnector1">
            <a:avLst/>
          </a:prstGeom>
          <a:noFill/>
          <a:ln cap="flat" cmpd="sng" w="19050">
            <a:solidFill>
              <a:schemeClr val="lt1"/>
            </a:solidFill>
            <a:prstDash val="solid"/>
            <a:round/>
            <a:headEnd len="med" w="med" type="none"/>
            <a:tailEnd len="med" w="med" type="triangle"/>
          </a:ln>
        </p:spPr>
      </p:cxnSp>
      <p:sp>
        <p:nvSpPr>
          <p:cNvPr id="1147" name="Google Shape;1147;p105"/>
          <p:cNvSpPr/>
          <p:nvPr/>
        </p:nvSpPr>
        <p:spPr>
          <a:xfrm>
            <a:off x="3739710" y="2795070"/>
            <a:ext cx="15714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8" name="Google Shape;1148;p105"/>
          <p:cNvSpPr txBox="1"/>
          <p:nvPr/>
        </p:nvSpPr>
        <p:spPr>
          <a:xfrm>
            <a:off x="3793950" y="2797475"/>
            <a:ext cx="1466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exend"/>
                <a:ea typeface="Lexend"/>
                <a:cs typeface="Lexend"/>
                <a:sym typeface="Lexend"/>
              </a:rPr>
              <a:t>node_b</a:t>
            </a:r>
            <a:endParaRPr sz="1300">
              <a:solidFill>
                <a:schemeClr val="lt1"/>
              </a:solidFill>
              <a:latin typeface="Lexend"/>
              <a:ea typeface="Lexend"/>
              <a:cs typeface="Lexend"/>
              <a:sym typeface="Lexend"/>
            </a:endParaRPr>
          </a:p>
        </p:txBody>
      </p:sp>
      <p:sp>
        <p:nvSpPr>
          <p:cNvPr id="1149" name="Google Shape;1149;p105"/>
          <p:cNvSpPr txBox="1"/>
          <p:nvPr/>
        </p:nvSpPr>
        <p:spPr>
          <a:xfrm>
            <a:off x="3793950" y="2035475"/>
            <a:ext cx="1466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exend"/>
                <a:ea typeface="Lexend"/>
                <a:cs typeface="Lexend"/>
                <a:sym typeface="Lexend"/>
              </a:rPr>
              <a:t>node_a</a:t>
            </a:r>
            <a:endParaRPr sz="1300">
              <a:solidFill>
                <a:schemeClr val="lt1"/>
              </a:solidFill>
              <a:latin typeface="Lexend"/>
              <a:ea typeface="Lexend"/>
              <a:cs typeface="Lexend"/>
              <a:sym typeface="Lexend"/>
            </a:endParaRPr>
          </a:p>
        </p:txBody>
      </p:sp>
      <p:cxnSp>
        <p:nvCxnSpPr>
          <p:cNvPr id="1150" name="Google Shape;1150;p105"/>
          <p:cNvCxnSpPr/>
          <p:nvPr/>
        </p:nvCxnSpPr>
        <p:spPr>
          <a:xfrm>
            <a:off x="4523695" y="3222725"/>
            <a:ext cx="7800" cy="285600"/>
          </a:xfrm>
          <a:prstGeom prst="straightConnector1">
            <a:avLst/>
          </a:prstGeom>
          <a:noFill/>
          <a:ln cap="flat" cmpd="sng" w="19050">
            <a:solidFill>
              <a:schemeClr val="lt1"/>
            </a:solidFill>
            <a:prstDash val="solid"/>
            <a:round/>
            <a:headEnd len="med" w="med" type="none"/>
            <a:tailEnd len="med" w="med" type="triangle"/>
          </a:ln>
        </p:spPr>
      </p:cxnSp>
      <p:sp>
        <p:nvSpPr>
          <p:cNvPr id="1151" name="Google Shape;1151;p105"/>
          <p:cNvSpPr/>
          <p:nvPr/>
        </p:nvSpPr>
        <p:spPr>
          <a:xfrm>
            <a:off x="3739710" y="3557070"/>
            <a:ext cx="15714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2" name="Google Shape;1152;p105"/>
          <p:cNvSpPr txBox="1"/>
          <p:nvPr/>
        </p:nvSpPr>
        <p:spPr>
          <a:xfrm>
            <a:off x="3793950" y="3559475"/>
            <a:ext cx="1466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exend"/>
                <a:ea typeface="Lexend"/>
                <a:cs typeface="Lexend"/>
                <a:sym typeface="Lexend"/>
              </a:rPr>
              <a:t>node_c</a:t>
            </a:r>
            <a:endParaRPr sz="1300">
              <a:solidFill>
                <a:schemeClr val="lt1"/>
              </a:solidFill>
              <a:latin typeface="Lexend"/>
              <a:ea typeface="Lexend"/>
              <a:cs typeface="Lexend"/>
              <a:sym typeface="Lexend"/>
            </a:endParaRPr>
          </a:p>
        </p:txBody>
      </p:sp>
      <p:cxnSp>
        <p:nvCxnSpPr>
          <p:cNvPr id="1153" name="Google Shape;1153;p105"/>
          <p:cNvCxnSpPr/>
          <p:nvPr/>
        </p:nvCxnSpPr>
        <p:spPr>
          <a:xfrm>
            <a:off x="4523695" y="3984725"/>
            <a:ext cx="7800" cy="285600"/>
          </a:xfrm>
          <a:prstGeom prst="straightConnector1">
            <a:avLst/>
          </a:prstGeom>
          <a:noFill/>
          <a:ln cap="flat" cmpd="sng" w="19050">
            <a:solidFill>
              <a:schemeClr val="lt1"/>
            </a:solidFill>
            <a:prstDash val="solid"/>
            <a:round/>
            <a:headEnd len="med" w="med" type="none"/>
            <a:tailEnd len="med" w="med" type="triangle"/>
          </a:ln>
        </p:spPr>
      </p:cxnSp>
      <p:sp>
        <p:nvSpPr>
          <p:cNvPr id="1154" name="Google Shape;1154;p105"/>
          <p:cNvSpPr/>
          <p:nvPr/>
        </p:nvSpPr>
        <p:spPr>
          <a:xfrm>
            <a:off x="3739710" y="4319070"/>
            <a:ext cx="15714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5" name="Google Shape;1155;p105"/>
          <p:cNvSpPr txBox="1"/>
          <p:nvPr/>
        </p:nvSpPr>
        <p:spPr>
          <a:xfrm>
            <a:off x="3793950" y="4321475"/>
            <a:ext cx="1466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exend"/>
                <a:ea typeface="Lexend"/>
                <a:cs typeface="Lexend"/>
                <a:sym typeface="Lexend"/>
              </a:rPr>
              <a:t>END</a:t>
            </a:r>
            <a:endParaRPr sz="1300">
              <a:solidFill>
                <a:schemeClr val="lt1"/>
              </a:solidFill>
              <a:latin typeface="Lexend"/>
              <a:ea typeface="Lexend"/>
              <a:cs typeface="Lexend"/>
              <a:sym typeface="Lexen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159" name="Shape 1159"/>
        <p:cNvGrpSpPr/>
        <p:nvPr/>
      </p:nvGrpSpPr>
      <p:grpSpPr>
        <a:xfrm>
          <a:off x="0" y="0"/>
          <a:ext cx="0" cy="0"/>
          <a:chOff x="0" y="0"/>
          <a:chExt cx="0" cy="0"/>
        </a:xfrm>
      </p:grpSpPr>
      <p:sp>
        <p:nvSpPr>
          <p:cNvPr id="1160" name="Google Shape;1160;p106"/>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Command Class</a:t>
            </a:r>
            <a:endParaRPr sz="1800">
              <a:solidFill>
                <a:srgbClr val="FFFFFF"/>
              </a:solidFill>
              <a:latin typeface="Lexend"/>
              <a:ea typeface="Lexend"/>
              <a:cs typeface="Lexend"/>
              <a:sym typeface="Lexend"/>
            </a:endParaRPr>
          </a:p>
        </p:txBody>
      </p:sp>
      <p:sp>
        <p:nvSpPr>
          <p:cNvPr id="1161" name="Google Shape;1161;p106"/>
          <p:cNvSpPr/>
          <p:nvPr/>
        </p:nvSpPr>
        <p:spPr>
          <a:xfrm>
            <a:off x="3739700" y="1187225"/>
            <a:ext cx="1571400" cy="5115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62" name="Google Shape;1162;p106"/>
          <p:cNvCxnSpPr>
            <a:stCxn id="1161" idx="2"/>
          </p:cNvCxnSpPr>
          <p:nvPr/>
        </p:nvCxnSpPr>
        <p:spPr>
          <a:xfrm>
            <a:off x="4525400" y="1698725"/>
            <a:ext cx="7800" cy="285600"/>
          </a:xfrm>
          <a:prstGeom prst="straightConnector1">
            <a:avLst/>
          </a:prstGeom>
          <a:noFill/>
          <a:ln cap="flat" cmpd="sng" w="19050">
            <a:solidFill>
              <a:schemeClr val="lt1"/>
            </a:solidFill>
            <a:prstDash val="solid"/>
            <a:round/>
            <a:headEnd len="med" w="med" type="none"/>
            <a:tailEnd len="med" w="med" type="triangle"/>
          </a:ln>
        </p:spPr>
      </p:cxnSp>
      <p:sp>
        <p:nvSpPr>
          <p:cNvPr id="1163" name="Google Shape;1163;p106"/>
          <p:cNvSpPr txBox="1"/>
          <p:nvPr/>
        </p:nvSpPr>
        <p:spPr>
          <a:xfrm>
            <a:off x="4130334" y="1255511"/>
            <a:ext cx="1143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START</a:t>
            </a:r>
            <a:endParaRPr sz="1300">
              <a:solidFill>
                <a:schemeClr val="lt1"/>
              </a:solidFill>
              <a:latin typeface="Lexend"/>
              <a:ea typeface="Lexend"/>
              <a:cs typeface="Lexend"/>
              <a:sym typeface="Lexend"/>
            </a:endParaRPr>
          </a:p>
        </p:txBody>
      </p:sp>
      <p:sp>
        <p:nvSpPr>
          <p:cNvPr id="1164" name="Google Shape;1164;p106"/>
          <p:cNvSpPr/>
          <p:nvPr/>
        </p:nvSpPr>
        <p:spPr>
          <a:xfrm>
            <a:off x="3739710" y="2033070"/>
            <a:ext cx="15714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65" name="Google Shape;1165;p106"/>
          <p:cNvCxnSpPr/>
          <p:nvPr/>
        </p:nvCxnSpPr>
        <p:spPr>
          <a:xfrm>
            <a:off x="4523695" y="2460725"/>
            <a:ext cx="7800" cy="285600"/>
          </a:xfrm>
          <a:prstGeom prst="straightConnector1">
            <a:avLst/>
          </a:prstGeom>
          <a:noFill/>
          <a:ln cap="flat" cmpd="sng" w="19050">
            <a:solidFill>
              <a:schemeClr val="lt1"/>
            </a:solidFill>
            <a:prstDash val="solid"/>
            <a:round/>
            <a:headEnd len="med" w="med" type="none"/>
            <a:tailEnd len="med" w="med" type="triangle"/>
          </a:ln>
        </p:spPr>
      </p:cxnSp>
      <p:sp>
        <p:nvSpPr>
          <p:cNvPr id="1166" name="Google Shape;1166;p106"/>
          <p:cNvSpPr/>
          <p:nvPr/>
        </p:nvSpPr>
        <p:spPr>
          <a:xfrm>
            <a:off x="3739710" y="2795070"/>
            <a:ext cx="15714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7" name="Google Shape;1167;p106"/>
          <p:cNvSpPr txBox="1"/>
          <p:nvPr/>
        </p:nvSpPr>
        <p:spPr>
          <a:xfrm>
            <a:off x="3793950" y="2797475"/>
            <a:ext cx="1466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exend"/>
                <a:ea typeface="Lexend"/>
                <a:cs typeface="Lexend"/>
                <a:sym typeface="Lexend"/>
              </a:rPr>
              <a:t>node_b</a:t>
            </a:r>
            <a:endParaRPr sz="1300">
              <a:solidFill>
                <a:schemeClr val="lt1"/>
              </a:solidFill>
              <a:latin typeface="Lexend"/>
              <a:ea typeface="Lexend"/>
              <a:cs typeface="Lexend"/>
              <a:sym typeface="Lexend"/>
            </a:endParaRPr>
          </a:p>
        </p:txBody>
      </p:sp>
      <p:sp>
        <p:nvSpPr>
          <p:cNvPr id="1168" name="Google Shape;1168;p106"/>
          <p:cNvSpPr txBox="1"/>
          <p:nvPr/>
        </p:nvSpPr>
        <p:spPr>
          <a:xfrm>
            <a:off x="3793950" y="2035475"/>
            <a:ext cx="1466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exend"/>
                <a:ea typeface="Lexend"/>
                <a:cs typeface="Lexend"/>
                <a:sym typeface="Lexend"/>
              </a:rPr>
              <a:t>node_a</a:t>
            </a:r>
            <a:endParaRPr sz="1300">
              <a:solidFill>
                <a:schemeClr val="lt1"/>
              </a:solidFill>
              <a:latin typeface="Lexend"/>
              <a:ea typeface="Lexend"/>
              <a:cs typeface="Lexend"/>
              <a:sym typeface="Lexend"/>
            </a:endParaRPr>
          </a:p>
        </p:txBody>
      </p:sp>
      <p:cxnSp>
        <p:nvCxnSpPr>
          <p:cNvPr id="1169" name="Google Shape;1169;p106"/>
          <p:cNvCxnSpPr>
            <a:stCxn id="1166" idx="2"/>
            <a:endCxn id="1170" idx="0"/>
          </p:cNvCxnSpPr>
          <p:nvPr/>
        </p:nvCxnSpPr>
        <p:spPr>
          <a:xfrm flipH="1">
            <a:off x="3346410" y="3229170"/>
            <a:ext cx="1179000" cy="330300"/>
          </a:xfrm>
          <a:prstGeom prst="straightConnector1">
            <a:avLst/>
          </a:prstGeom>
          <a:noFill/>
          <a:ln cap="flat" cmpd="sng" w="19050">
            <a:solidFill>
              <a:schemeClr val="lt1"/>
            </a:solidFill>
            <a:prstDash val="solid"/>
            <a:round/>
            <a:headEnd len="med" w="med" type="none"/>
            <a:tailEnd len="med" w="med" type="triangle"/>
          </a:ln>
        </p:spPr>
      </p:cxnSp>
      <p:sp>
        <p:nvSpPr>
          <p:cNvPr id="1171" name="Google Shape;1171;p106"/>
          <p:cNvSpPr/>
          <p:nvPr/>
        </p:nvSpPr>
        <p:spPr>
          <a:xfrm>
            <a:off x="2558935" y="3557070"/>
            <a:ext cx="15714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0" name="Google Shape;1170;p106"/>
          <p:cNvSpPr txBox="1"/>
          <p:nvPr/>
        </p:nvSpPr>
        <p:spPr>
          <a:xfrm>
            <a:off x="2613175" y="3559475"/>
            <a:ext cx="1466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exend"/>
                <a:ea typeface="Lexend"/>
                <a:cs typeface="Lexend"/>
                <a:sym typeface="Lexend"/>
              </a:rPr>
              <a:t>node_c</a:t>
            </a:r>
            <a:endParaRPr sz="1300">
              <a:solidFill>
                <a:schemeClr val="lt1"/>
              </a:solidFill>
              <a:latin typeface="Lexend"/>
              <a:ea typeface="Lexend"/>
              <a:cs typeface="Lexend"/>
              <a:sym typeface="Lexend"/>
            </a:endParaRPr>
          </a:p>
        </p:txBody>
      </p:sp>
      <p:cxnSp>
        <p:nvCxnSpPr>
          <p:cNvPr id="1172" name="Google Shape;1172;p106"/>
          <p:cNvCxnSpPr/>
          <p:nvPr/>
        </p:nvCxnSpPr>
        <p:spPr>
          <a:xfrm flipH="1">
            <a:off x="3317020" y="3992375"/>
            <a:ext cx="23700" cy="469800"/>
          </a:xfrm>
          <a:prstGeom prst="straightConnector1">
            <a:avLst/>
          </a:prstGeom>
          <a:noFill/>
          <a:ln cap="flat" cmpd="sng" w="19050">
            <a:solidFill>
              <a:schemeClr val="lt1"/>
            </a:solidFill>
            <a:prstDash val="solid"/>
            <a:round/>
            <a:headEnd len="med" w="med" type="none"/>
            <a:tailEnd len="med" w="med" type="triangle"/>
          </a:ln>
        </p:spPr>
      </p:cxnSp>
      <p:sp>
        <p:nvSpPr>
          <p:cNvPr id="1173" name="Google Shape;1173;p106"/>
          <p:cNvSpPr/>
          <p:nvPr/>
        </p:nvSpPr>
        <p:spPr>
          <a:xfrm>
            <a:off x="3340725" y="4547675"/>
            <a:ext cx="26007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4" name="Google Shape;1174;p106"/>
          <p:cNvSpPr txBox="1"/>
          <p:nvPr/>
        </p:nvSpPr>
        <p:spPr>
          <a:xfrm>
            <a:off x="3793950" y="4550075"/>
            <a:ext cx="1466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exend"/>
                <a:ea typeface="Lexend"/>
                <a:cs typeface="Lexend"/>
                <a:sym typeface="Lexend"/>
              </a:rPr>
              <a:t>END</a:t>
            </a:r>
            <a:endParaRPr sz="1300">
              <a:solidFill>
                <a:schemeClr val="lt1"/>
              </a:solidFill>
              <a:latin typeface="Lexend"/>
              <a:ea typeface="Lexend"/>
              <a:cs typeface="Lexend"/>
              <a:sym typeface="Lexend"/>
            </a:endParaRPr>
          </a:p>
        </p:txBody>
      </p:sp>
      <p:sp>
        <p:nvSpPr>
          <p:cNvPr id="1175" name="Google Shape;1175;p106"/>
          <p:cNvSpPr/>
          <p:nvPr/>
        </p:nvSpPr>
        <p:spPr>
          <a:xfrm>
            <a:off x="5057135" y="3558270"/>
            <a:ext cx="15714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6" name="Google Shape;1176;p106"/>
          <p:cNvSpPr txBox="1"/>
          <p:nvPr/>
        </p:nvSpPr>
        <p:spPr>
          <a:xfrm>
            <a:off x="5111375" y="3560675"/>
            <a:ext cx="1466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exend"/>
                <a:ea typeface="Lexend"/>
                <a:cs typeface="Lexend"/>
                <a:sym typeface="Lexend"/>
              </a:rPr>
              <a:t>node_d</a:t>
            </a:r>
            <a:endParaRPr sz="1300">
              <a:solidFill>
                <a:schemeClr val="lt1"/>
              </a:solidFill>
              <a:latin typeface="Lexend"/>
              <a:ea typeface="Lexend"/>
              <a:cs typeface="Lexend"/>
              <a:sym typeface="Lexend"/>
            </a:endParaRPr>
          </a:p>
        </p:txBody>
      </p:sp>
      <p:cxnSp>
        <p:nvCxnSpPr>
          <p:cNvPr id="1177" name="Google Shape;1177;p106"/>
          <p:cNvCxnSpPr>
            <a:stCxn id="1166" idx="2"/>
            <a:endCxn id="1176" idx="0"/>
          </p:cNvCxnSpPr>
          <p:nvPr/>
        </p:nvCxnSpPr>
        <p:spPr>
          <a:xfrm>
            <a:off x="4525410" y="3229170"/>
            <a:ext cx="1319100" cy="331500"/>
          </a:xfrm>
          <a:prstGeom prst="straightConnector1">
            <a:avLst/>
          </a:prstGeom>
          <a:noFill/>
          <a:ln cap="flat" cmpd="sng" w="19050">
            <a:solidFill>
              <a:schemeClr val="lt1"/>
            </a:solidFill>
            <a:prstDash val="solid"/>
            <a:round/>
            <a:headEnd len="med" w="med" type="none"/>
            <a:tailEnd len="med" w="med" type="triangle"/>
          </a:ln>
        </p:spPr>
      </p:cxnSp>
      <p:cxnSp>
        <p:nvCxnSpPr>
          <p:cNvPr id="1178" name="Google Shape;1178;p106"/>
          <p:cNvCxnSpPr/>
          <p:nvPr/>
        </p:nvCxnSpPr>
        <p:spPr>
          <a:xfrm>
            <a:off x="5941470" y="3992375"/>
            <a:ext cx="15900" cy="450300"/>
          </a:xfrm>
          <a:prstGeom prst="straightConnector1">
            <a:avLst/>
          </a:prstGeom>
          <a:noFill/>
          <a:ln cap="flat" cmpd="sng" w="19050">
            <a:solidFill>
              <a:schemeClr val="lt1"/>
            </a:solidFill>
            <a:prstDash val="solid"/>
            <a:round/>
            <a:headEnd len="med" w="med" type="none"/>
            <a:tailEnd len="med" w="med" type="triangl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182" name="Shape 1182"/>
        <p:cNvGrpSpPr/>
        <p:nvPr/>
      </p:nvGrpSpPr>
      <p:grpSpPr>
        <a:xfrm>
          <a:off x="0" y="0"/>
          <a:ext cx="0" cy="0"/>
          <a:chOff x="0" y="0"/>
          <a:chExt cx="0" cy="0"/>
        </a:xfrm>
      </p:grpSpPr>
      <p:sp>
        <p:nvSpPr>
          <p:cNvPr id="1183" name="Google Shape;1183;p107"/>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Interrupts</a:t>
            </a:r>
            <a:endParaRPr sz="1800">
              <a:solidFill>
                <a:srgbClr val="FFFFFF"/>
              </a:solidFill>
              <a:latin typeface="Lexend"/>
              <a:ea typeface="Lexend"/>
              <a:cs typeface="Lexend"/>
              <a:sym typeface="Lexend"/>
            </a:endParaRPr>
          </a:p>
        </p:txBody>
      </p:sp>
      <p:sp>
        <p:nvSpPr>
          <p:cNvPr id="1184" name="Google Shape;1184;p107"/>
          <p:cNvSpPr txBox="1"/>
          <p:nvPr/>
        </p:nvSpPr>
        <p:spPr>
          <a:xfrm>
            <a:off x="578125" y="12036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u="sng">
                <a:solidFill>
                  <a:srgbClr val="FFFFFF"/>
                </a:solidFill>
                <a:latin typeface="Lexend"/>
                <a:ea typeface="Lexend"/>
                <a:cs typeface="Lexend"/>
                <a:sym typeface="Lexend"/>
              </a:rPr>
              <a:t>Operations with Interrupts: </a:t>
            </a:r>
            <a:endParaRPr u="sng">
              <a:solidFill>
                <a:srgbClr val="FFFFFF"/>
              </a:solidFill>
              <a:latin typeface="Lexend"/>
              <a:ea typeface="Lexend"/>
              <a:cs typeface="Lexend"/>
              <a:sym typeface="Lexend"/>
            </a:endParaRPr>
          </a:p>
        </p:txBody>
      </p:sp>
      <p:sp>
        <p:nvSpPr>
          <p:cNvPr id="1185" name="Google Shape;1185;p107"/>
          <p:cNvSpPr txBox="1"/>
          <p:nvPr/>
        </p:nvSpPr>
        <p:spPr>
          <a:xfrm>
            <a:off x="501925" y="16608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1. </a:t>
            </a:r>
            <a:r>
              <a:rPr b="1" lang="en">
                <a:solidFill>
                  <a:srgbClr val="FFFFFF"/>
                </a:solidFill>
                <a:latin typeface="Lexend"/>
                <a:ea typeface="Lexend"/>
                <a:cs typeface="Lexend"/>
                <a:sym typeface="Lexend"/>
              </a:rPr>
              <a:t>Resume</a:t>
            </a:r>
            <a:r>
              <a:rPr lang="en">
                <a:solidFill>
                  <a:srgbClr val="FFFFFF"/>
                </a:solidFill>
                <a:latin typeface="Lexend"/>
                <a:ea typeface="Lexend"/>
                <a:cs typeface="Lexend"/>
                <a:sym typeface="Lexend"/>
              </a:rPr>
              <a:t> - Continue execution with input from the user without modifying the state</a:t>
            </a:r>
            <a:endParaRPr>
              <a:solidFill>
                <a:srgbClr val="FFFFFF"/>
              </a:solidFill>
              <a:latin typeface="Lexend"/>
              <a:ea typeface="Lexend"/>
              <a:cs typeface="Lexend"/>
              <a:sym typeface="Lexend"/>
            </a:endParaRPr>
          </a:p>
        </p:txBody>
      </p:sp>
      <p:sp>
        <p:nvSpPr>
          <p:cNvPr id="1186" name="Google Shape;1186;p107"/>
          <p:cNvSpPr txBox="1"/>
          <p:nvPr/>
        </p:nvSpPr>
        <p:spPr>
          <a:xfrm>
            <a:off x="501925" y="20418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2. </a:t>
            </a:r>
            <a:r>
              <a:rPr b="1" lang="en">
                <a:solidFill>
                  <a:srgbClr val="FFFFFF"/>
                </a:solidFill>
                <a:latin typeface="Lexend"/>
                <a:ea typeface="Lexend"/>
                <a:cs typeface="Lexend"/>
                <a:sym typeface="Lexend"/>
              </a:rPr>
              <a:t>Update and Resume </a:t>
            </a:r>
            <a:r>
              <a:rPr lang="en">
                <a:solidFill>
                  <a:srgbClr val="FFFFFF"/>
                </a:solidFill>
                <a:latin typeface="Lexend"/>
                <a:ea typeface="Lexend"/>
                <a:cs typeface="Lexend"/>
                <a:sym typeface="Lexend"/>
              </a:rPr>
              <a:t>- Update the state and then continue execution</a:t>
            </a:r>
            <a:endParaRPr>
              <a:solidFill>
                <a:srgbClr val="FFFFFF"/>
              </a:solidFill>
              <a:latin typeface="Lexend"/>
              <a:ea typeface="Lexend"/>
              <a:cs typeface="Lexend"/>
              <a:sym typeface="Lexend"/>
            </a:endParaRPr>
          </a:p>
        </p:txBody>
      </p:sp>
      <p:sp>
        <p:nvSpPr>
          <p:cNvPr id="1187" name="Google Shape;1187;p107"/>
          <p:cNvSpPr txBox="1"/>
          <p:nvPr/>
        </p:nvSpPr>
        <p:spPr>
          <a:xfrm>
            <a:off x="501925" y="24228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3. </a:t>
            </a:r>
            <a:r>
              <a:rPr b="1" lang="en">
                <a:solidFill>
                  <a:srgbClr val="FFFFFF"/>
                </a:solidFill>
                <a:latin typeface="Lexend"/>
                <a:ea typeface="Lexend"/>
                <a:cs typeface="Lexend"/>
                <a:sym typeface="Lexend"/>
              </a:rPr>
              <a:t>Rewind/time Travel</a:t>
            </a:r>
            <a:r>
              <a:rPr lang="en">
                <a:solidFill>
                  <a:srgbClr val="FFFFFF"/>
                </a:solidFill>
                <a:latin typeface="Lexend"/>
                <a:ea typeface="Lexend"/>
                <a:cs typeface="Lexend"/>
                <a:sym typeface="Lexend"/>
              </a:rPr>
              <a:t> - Go back to a previous checkpoint in the execution</a:t>
            </a:r>
            <a:endParaRPr>
              <a:solidFill>
                <a:srgbClr val="FFFFFF"/>
              </a:solidFill>
              <a:latin typeface="Lexend"/>
              <a:ea typeface="Lexend"/>
              <a:cs typeface="Lexend"/>
              <a:sym typeface="Lexend"/>
            </a:endParaRPr>
          </a:p>
        </p:txBody>
      </p:sp>
      <p:sp>
        <p:nvSpPr>
          <p:cNvPr id="1188" name="Google Shape;1188;p107"/>
          <p:cNvSpPr txBox="1"/>
          <p:nvPr/>
        </p:nvSpPr>
        <p:spPr>
          <a:xfrm>
            <a:off x="501925" y="28038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4. </a:t>
            </a:r>
            <a:r>
              <a:rPr b="1" lang="en">
                <a:solidFill>
                  <a:srgbClr val="FFFFFF"/>
                </a:solidFill>
                <a:latin typeface="Lexend"/>
                <a:ea typeface="Lexend"/>
                <a:cs typeface="Lexend"/>
                <a:sym typeface="Lexend"/>
              </a:rPr>
              <a:t>Branch</a:t>
            </a:r>
            <a:r>
              <a:rPr lang="en">
                <a:solidFill>
                  <a:srgbClr val="FFFFFF"/>
                </a:solidFill>
                <a:latin typeface="Lexend"/>
                <a:ea typeface="Lexend"/>
                <a:cs typeface="Lexend"/>
                <a:sym typeface="Lexend"/>
              </a:rPr>
              <a:t> - Create a new branch from the current execution state to explore alternative paths</a:t>
            </a:r>
            <a:endParaRPr>
              <a:solidFill>
                <a:srgbClr val="FFFFFF"/>
              </a:solidFill>
              <a:latin typeface="Lexend"/>
              <a:ea typeface="Lexend"/>
              <a:cs typeface="Lexend"/>
              <a:sym typeface="Lexend"/>
            </a:endParaRPr>
          </a:p>
        </p:txBody>
      </p:sp>
      <p:sp>
        <p:nvSpPr>
          <p:cNvPr id="1189" name="Google Shape;1189;p107"/>
          <p:cNvSpPr txBox="1"/>
          <p:nvPr/>
        </p:nvSpPr>
        <p:spPr>
          <a:xfrm>
            <a:off x="501925" y="34134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5. </a:t>
            </a:r>
            <a:r>
              <a:rPr b="1" lang="en">
                <a:solidFill>
                  <a:srgbClr val="FFFFFF"/>
                </a:solidFill>
                <a:latin typeface="Lexend"/>
                <a:ea typeface="Lexend"/>
                <a:cs typeface="Lexend"/>
                <a:sym typeface="Lexend"/>
              </a:rPr>
              <a:t>Abort</a:t>
            </a:r>
            <a:r>
              <a:rPr lang="en">
                <a:solidFill>
                  <a:srgbClr val="FFFFFF"/>
                </a:solidFill>
                <a:latin typeface="Lexend"/>
                <a:ea typeface="Lexend"/>
                <a:cs typeface="Lexend"/>
                <a:sym typeface="Lexend"/>
              </a:rPr>
              <a:t> - Cancel the current execution entirely</a:t>
            </a:r>
            <a:endParaRPr>
              <a:solidFill>
                <a:srgbClr val="FFFFFF"/>
              </a:solidFill>
              <a:latin typeface="Lexend"/>
              <a:ea typeface="Lexend"/>
              <a:cs typeface="Lexend"/>
              <a:sym typeface="Lexend"/>
            </a:endParaRPr>
          </a:p>
        </p:txBody>
      </p:sp>
      <p:sp>
        <p:nvSpPr>
          <p:cNvPr id="1190" name="Google Shape;1190;p107"/>
          <p:cNvSpPr txBox="1"/>
          <p:nvPr/>
        </p:nvSpPr>
        <p:spPr>
          <a:xfrm>
            <a:off x="501925" y="39468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Each of these operations gives you different ways to control the flow of your graph when it's interrupted</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194" name="Shape 1194"/>
        <p:cNvGrpSpPr/>
        <p:nvPr/>
      </p:nvGrpSpPr>
      <p:grpSpPr>
        <a:xfrm>
          <a:off x="0" y="0"/>
          <a:ext cx="0" cy="0"/>
          <a:chOff x="0" y="0"/>
          <a:chExt cx="0" cy="0"/>
        </a:xfrm>
      </p:grpSpPr>
      <p:sp>
        <p:nvSpPr>
          <p:cNvPr id="1195" name="Google Shape;1195;p108"/>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Structured Outputs</a:t>
            </a:r>
            <a:endParaRPr sz="1800">
              <a:solidFill>
                <a:srgbClr val="FFFFFF"/>
              </a:solidFill>
              <a:latin typeface="Lexend"/>
              <a:ea typeface="Lexend"/>
              <a:cs typeface="Lexend"/>
              <a:sym typeface="Lexend"/>
            </a:endParaRPr>
          </a:p>
        </p:txBody>
      </p:sp>
      <p:sp>
        <p:nvSpPr>
          <p:cNvPr id="1196" name="Google Shape;1196;p108"/>
          <p:cNvSpPr txBox="1"/>
          <p:nvPr/>
        </p:nvSpPr>
        <p:spPr>
          <a:xfrm>
            <a:off x="501925" y="12036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It is often useful to have a model return output that matches a specific schema that we define</a:t>
            </a:r>
            <a:endParaRPr>
              <a:solidFill>
                <a:srgbClr val="FFFFFF"/>
              </a:solidFill>
              <a:latin typeface="Lexend"/>
              <a:ea typeface="Lexend"/>
              <a:cs typeface="Lexend"/>
              <a:sym typeface="Lexend"/>
            </a:endParaRPr>
          </a:p>
        </p:txBody>
      </p:sp>
      <p:pic>
        <p:nvPicPr>
          <p:cNvPr id="1197" name="Google Shape;1197;p108" title="Snap (4).png"/>
          <p:cNvPicPr preferRelativeResize="0"/>
          <p:nvPr/>
        </p:nvPicPr>
        <p:blipFill rotWithShape="1">
          <a:blip r:embed="rId3">
            <a:alphaModFix/>
          </a:blip>
          <a:srcRect b="11105" l="11538" r="9379" t="10903"/>
          <a:stretch/>
        </p:blipFill>
        <p:spPr>
          <a:xfrm>
            <a:off x="562750" y="1930675"/>
            <a:ext cx="5992525" cy="2329874"/>
          </a:xfrm>
          <a:prstGeom prst="rect">
            <a:avLst/>
          </a:prstGeom>
          <a:noFill/>
          <a:ln>
            <a:noFill/>
          </a:ln>
        </p:spPr>
      </p:pic>
      <p:sp>
        <p:nvSpPr>
          <p:cNvPr id="1198" name="Google Shape;1198;p108"/>
          <p:cNvSpPr txBox="1"/>
          <p:nvPr/>
        </p:nvSpPr>
        <p:spPr>
          <a:xfrm>
            <a:off x="516500" y="43367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We have options to get outputs in formats such as - JSON, Dictionary, string, YAML, HTML</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202" name="Shape 1202"/>
        <p:cNvGrpSpPr/>
        <p:nvPr/>
      </p:nvGrpSpPr>
      <p:grpSpPr>
        <a:xfrm>
          <a:off x="0" y="0"/>
          <a:ext cx="0" cy="0"/>
          <a:chOff x="0" y="0"/>
          <a:chExt cx="0" cy="0"/>
        </a:xfrm>
      </p:grpSpPr>
      <p:sp>
        <p:nvSpPr>
          <p:cNvPr id="1203" name="Google Shape;1203;p109"/>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Structured Outputs</a:t>
            </a:r>
            <a:endParaRPr sz="1800">
              <a:solidFill>
                <a:srgbClr val="FFFFFF"/>
              </a:solidFill>
              <a:latin typeface="Lexend"/>
              <a:ea typeface="Lexend"/>
              <a:cs typeface="Lexend"/>
              <a:sym typeface="Lexend"/>
            </a:endParaRPr>
          </a:p>
        </p:txBody>
      </p:sp>
      <p:sp>
        <p:nvSpPr>
          <p:cNvPr id="1204" name="Google Shape;1204;p109"/>
          <p:cNvSpPr txBox="1"/>
          <p:nvPr/>
        </p:nvSpPr>
        <p:spPr>
          <a:xfrm>
            <a:off x="501925" y="16608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1. </a:t>
            </a:r>
            <a:r>
              <a:rPr lang="en">
                <a:solidFill>
                  <a:srgbClr val="FFFFFF"/>
                </a:solidFill>
                <a:latin typeface="Lexend"/>
                <a:ea typeface="Lexend"/>
                <a:cs typeface="Lexend"/>
                <a:sym typeface="Lexend"/>
              </a:rPr>
              <a:t>Pydantic is a Python library that helps define data structures</a:t>
            </a:r>
            <a:endParaRPr>
              <a:solidFill>
                <a:srgbClr val="FFFFFF"/>
              </a:solidFill>
              <a:latin typeface="Lexend"/>
              <a:ea typeface="Lexend"/>
              <a:cs typeface="Lexend"/>
              <a:sym typeface="Lexend"/>
            </a:endParaRPr>
          </a:p>
        </p:txBody>
      </p:sp>
      <p:sp>
        <p:nvSpPr>
          <p:cNvPr id="1205" name="Google Shape;1205;p109"/>
          <p:cNvSpPr txBox="1"/>
          <p:nvPr/>
        </p:nvSpPr>
        <p:spPr>
          <a:xfrm>
            <a:off x="501925" y="12036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u="sng">
                <a:solidFill>
                  <a:srgbClr val="FFFFFF"/>
                </a:solidFill>
                <a:latin typeface="Lexend"/>
                <a:ea typeface="Lexend"/>
                <a:cs typeface="Lexend"/>
                <a:sym typeface="Lexend"/>
              </a:rPr>
              <a:t>Pydantic Models for Structured Outputs: </a:t>
            </a:r>
            <a:endParaRPr u="sng">
              <a:solidFill>
                <a:srgbClr val="FFFFFF"/>
              </a:solidFill>
              <a:latin typeface="Lexend"/>
              <a:ea typeface="Lexend"/>
              <a:cs typeface="Lexend"/>
              <a:sym typeface="Lexend"/>
            </a:endParaRPr>
          </a:p>
        </p:txBody>
      </p:sp>
      <p:sp>
        <p:nvSpPr>
          <p:cNvPr id="1206" name="Google Shape;1206;p109"/>
          <p:cNvSpPr txBox="1"/>
          <p:nvPr/>
        </p:nvSpPr>
        <p:spPr>
          <a:xfrm>
            <a:off x="501925" y="20418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2</a:t>
            </a:r>
            <a:r>
              <a:rPr lang="en">
                <a:solidFill>
                  <a:srgbClr val="FFFFFF"/>
                </a:solidFill>
                <a:latin typeface="Lexend"/>
                <a:ea typeface="Lexend"/>
                <a:cs typeface="Lexend"/>
                <a:sym typeface="Lexend"/>
              </a:rPr>
              <a:t>. </a:t>
            </a:r>
            <a:r>
              <a:rPr lang="en">
                <a:solidFill>
                  <a:srgbClr val="FFFFFF"/>
                </a:solidFill>
                <a:latin typeface="Lexend"/>
                <a:ea typeface="Lexend"/>
                <a:cs typeface="Lexend"/>
                <a:sym typeface="Lexend"/>
              </a:rPr>
              <a:t>Acts like a "blueprint" for data </a:t>
            </a:r>
            <a:endParaRPr>
              <a:solidFill>
                <a:srgbClr val="FFFFFF"/>
              </a:solidFill>
              <a:latin typeface="Lexend"/>
              <a:ea typeface="Lexend"/>
              <a:cs typeface="Lexend"/>
              <a:sym typeface="Lexend"/>
            </a:endParaRPr>
          </a:p>
        </p:txBody>
      </p:sp>
      <p:sp>
        <p:nvSpPr>
          <p:cNvPr id="1207" name="Google Shape;1207;p109"/>
          <p:cNvSpPr txBox="1"/>
          <p:nvPr/>
        </p:nvSpPr>
        <p:spPr>
          <a:xfrm>
            <a:off x="516500" y="24478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3</a:t>
            </a:r>
            <a:r>
              <a:rPr lang="en">
                <a:solidFill>
                  <a:srgbClr val="FFFFFF"/>
                </a:solidFill>
                <a:latin typeface="Lexend"/>
                <a:ea typeface="Lexend"/>
                <a:cs typeface="Lexend"/>
                <a:sym typeface="Lexend"/>
              </a:rPr>
              <a:t>. </a:t>
            </a:r>
            <a:r>
              <a:rPr lang="en">
                <a:solidFill>
                  <a:srgbClr val="FFFFFF"/>
                </a:solidFill>
                <a:latin typeface="Lexend"/>
                <a:ea typeface="Lexend"/>
                <a:cs typeface="Lexend"/>
                <a:sym typeface="Lexend"/>
              </a:rPr>
              <a:t>Uses Python's type hints (like str, int) to enforce correct data types</a:t>
            </a:r>
            <a:endParaRPr>
              <a:solidFill>
                <a:srgbClr val="FFFFFF"/>
              </a:solidFill>
              <a:latin typeface="Lexend"/>
              <a:ea typeface="Lexend"/>
              <a:cs typeface="Lexend"/>
              <a:sym typeface="Lexend"/>
            </a:endParaRPr>
          </a:p>
        </p:txBody>
      </p:sp>
      <p:sp>
        <p:nvSpPr>
          <p:cNvPr id="1208" name="Google Shape;1208;p109"/>
          <p:cNvSpPr txBox="1"/>
          <p:nvPr/>
        </p:nvSpPr>
        <p:spPr>
          <a:xfrm>
            <a:off x="516500" y="32860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1.</a:t>
            </a:r>
            <a:r>
              <a:rPr lang="en">
                <a:solidFill>
                  <a:srgbClr val="FFFFFF"/>
                </a:solidFill>
                <a:latin typeface="Lexend"/>
                <a:ea typeface="Lexend"/>
                <a:cs typeface="Lexend"/>
                <a:sym typeface="Lexend"/>
              </a:rPr>
              <a:t> Define a class with the fields you need (name, capital, language)</a:t>
            </a:r>
            <a:endParaRPr>
              <a:solidFill>
                <a:srgbClr val="FFFFFF"/>
              </a:solidFill>
              <a:latin typeface="Lexend"/>
              <a:ea typeface="Lexend"/>
              <a:cs typeface="Lexend"/>
              <a:sym typeface="Lexend"/>
            </a:endParaRPr>
          </a:p>
        </p:txBody>
      </p:sp>
      <p:sp>
        <p:nvSpPr>
          <p:cNvPr id="1209" name="Google Shape;1209;p109"/>
          <p:cNvSpPr txBox="1"/>
          <p:nvPr/>
        </p:nvSpPr>
        <p:spPr>
          <a:xfrm>
            <a:off x="501925" y="28800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u="sng">
                <a:solidFill>
                  <a:srgbClr val="FFFFFF"/>
                </a:solidFill>
                <a:latin typeface="Lexend"/>
                <a:ea typeface="Lexend"/>
                <a:cs typeface="Lexend"/>
                <a:sym typeface="Lexend"/>
              </a:rPr>
              <a:t>How it works in LangChain/LangGraph:</a:t>
            </a:r>
            <a:endParaRPr u="sng">
              <a:solidFill>
                <a:srgbClr val="FFFFFF"/>
              </a:solidFill>
              <a:latin typeface="Lexend"/>
              <a:ea typeface="Lexend"/>
              <a:cs typeface="Lexend"/>
              <a:sym typeface="Lexend"/>
            </a:endParaRPr>
          </a:p>
        </p:txBody>
      </p:sp>
      <p:sp>
        <p:nvSpPr>
          <p:cNvPr id="1210" name="Google Shape;1210;p109"/>
          <p:cNvSpPr txBox="1"/>
          <p:nvPr/>
        </p:nvSpPr>
        <p:spPr>
          <a:xfrm>
            <a:off x="516500" y="36670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2</a:t>
            </a:r>
            <a:r>
              <a:rPr lang="en">
                <a:solidFill>
                  <a:srgbClr val="FFFFFF"/>
                </a:solidFill>
                <a:latin typeface="Lexend"/>
                <a:ea typeface="Lexend"/>
                <a:cs typeface="Lexend"/>
                <a:sym typeface="Lexend"/>
              </a:rPr>
              <a:t>. </a:t>
            </a:r>
            <a:r>
              <a:rPr lang="en">
                <a:solidFill>
                  <a:srgbClr val="FFFFFF"/>
                </a:solidFill>
                <a:latin typeface="Lexend"/>
                <a:ea typeface="Lexend"/>
                <a:cs typeface="Lexend"/>
                <a:sym typeface="Lexend"/>
              </a:rPr>
              <a:t>Add descriptions to explain what each field means</a:t>
            </a:r>
            <a:endParaRPr>
              <a:solidFill>
                <a:srgbClr val="FFFFFF"/>
              </a:solidFill>
              <a:latin typeface="Lexend"/>
              <a:ea typeface="Lexend"/>
              <a:cs typeface="Lexend"/>
              <a:sym typeface="Lexend"/>
            </a:endParaRPr>
          </a:p>
        </p:txBody>
      </p:sp>
      <p:sp>
        <p:nvSpPr>
          <p:cNvPr id="1211" name="Google Shape;1211;p109"/>
          <p:cNvSpPr txBox="1"/>
          <p:nvPr/>
        </p:nvSpPr>
        <p:spPr>
          <a:xfrm>
            <a:off x="516500" y="40480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3</a:t>
            </a:r>
            <a:r>
              <a:rPr lang="en">
                <a:solidFill>
                  <a:srgbClr val="FFFFFF"/>
                </a:solidFill>
                <a:latin typeface="Lexend"/>
                <a:ea typeface="Lexend"/>
                <a:cs typeface="Lexend"/>
                <a:sym typeface="Lexend"/>
              </a:rPr>
              <a:t>. </a:t>
            </a:r>
            <a:r>
              <a:rPr lang="en">
                <a:solidFill>
                  <a:srgbClr val="FFFFFF"/>
                </a:solidFill>
                <a:latin typeface="Lexend"/>
                <a:ea typeface="Lexend"/>
                <a:cs typeface="Lexend"/>
                <a:sym typeface="Lexend"/>
              </a:rPr>
              <a:t>Use with_structured_output() to tell the LLM to follow your format</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215" name="Shape 1215"/>
        <p:cNvGrpSpPr/>
        <p:nvPr/>
      </p:nvGrpSpPr>
      <p:grpSpPr>
        <a:xfrm>
          <a:off x="0" y="0"/>
          <a:ext cx="0" cy="0"/>
          <a:chOff x="0" y="0"/>
          <a:chExt cx="0" cy="0"/>
        </a:xfrm>
      </p:grpSpPr>
      <p:sp>
        <p:nvSpPr>
          <p:cNvPr id="1216" name="Google Shape;1216;p110"/>
          <p:cNvSpPr/>
          <p:nvPr/>
        </p:nvSpPr>
        <p:spPr>
          <a:xfrm>
            <a:off x="397675" y="1437350"/>
            <a:ext cx="1004100" cy="6813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7" name="Google Shape;1217;p110"/>
          <p:cNvSpPr txBox="1"/>
          <p:nvPr/>
        </p:nvSpPr>
        <p:spPr>
          <a:xfrm>
            <a:off x="397675" y="1470625"/>
            <a:ext cx="1004100" cy="64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rPr>
              <a:t>Source Documents</a:t>
            </a:r>
            <a:endParaRPr sz="900">
              <a:solidFill>
                <a:schemeClr val="lt1"/>
              </a:solidFill>
            </a:endParaRPr>
          </a:p>
          <a:p>
            <a:pPr indent="0" lvl="0" marL="0" rtl="0" algn="ctr">
              <a:spcBef>
                <a:spcPts val="0"/>
              </a:spcBef>
              <a:spcAft>
                <a:spcPts val="0"/>
              </a:spcAft>
              <a:buNone/>
            </a:pPr>
            <a:r>
              <a:rPr lang="en" sz="900">
                <a:solidFill>
                  <a:schemeClr val="lt1"/>
                </a:solidFill>
              </a:rPr>
              <a:t>(~1M tokens)</a:t>
            </a:r>
            <a:endParaRPr sz="900">
              <a:solidFill>
                <a:schemeClr val="lt1"/>
              </a:solidFill>
            </a:endParaRPr>
          </a:p>
        </p:txBody>
      </p:sp>
      <p:sp>
        <p:nvSpPr>
          <p:cNvPr id="1218" name="Google Shape;1218;p110"/>
          <p:cNvSpPr txBox="1"/>
          <p:nvPr/>
        </p:nvSpPr>
        <p:spPr>
          <a:xfrm>
            <a:off x="1197275" y="124500"/>
            <a:ext cx="6600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FF"/>
                </a:solidFill>
                <a:latin typeface="Lexend"/>
                <a:ea typeface="Lexend"/>
                <a:cs typeface="Lexend"/>
                <a:sym typeface="Lexend"/>
              </a:rPr>
              <a:t>Retrieval Augmented Generation (RAG) System</a:t>
            </a:r>
            <a:endParaRPr sz="1600">
              <a:solidFill>
                <a:srgbClr val="FFFFFF"/>
              </a:solidFill>
              <a:latin typeface="Lexend"/>
              <a:ea typeface="Lexend"/>
              <a:cs typeface="Lexend"/>
              <a:sym typeface="Lexend"/>
            </a:endParaRPr>
          </a:p>
        </p:txBody>
      </p:sp>
      <p:sp>
        <p:nvSpPr>
          <p:cNvPr id="1219" name="Google Shape;1219;p110"/>
          <p:cNvSpPr txBox="1"/>
          <p:nvPr/>
        </p:nvSpPr>
        <p:spPr>
          <a:xfrm>
            <a:off x="397675" y="770800"/>
            <a:ext cx="6600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rgbClr val="FFFFFF"/>
                </a:solidFill>
                <a:latin typeface="Lexend"/>
                <a:ea typeface="Lexend"/>
                <a:cs typeface="Lexend"/>
                <a:sym typeface="Lexend"/>
              </a:rPr>
              <a:t>1. Knowledge-base construction: </a:t>
            </a:r>
            <a:endParaRPr sz="1300" u="sng">
              <a:solidFill>
                <a:srgbClr val="FFFFFF"/>
              </a:solidFill>
              <a:latin typeface="Lexend"/>
              <a:ea typeface="Lexend"/>
              <a:cs typeface="Lexend"/>
              <a:sym typeface="Lexend"/>
            </a:endParaRPr>
          </a:p>
        </p:txBody>
      </p:sp>
      <p:cxnSp>
        <p:nvCxnSpPr>
          <p:cNvPr id="1220" name="Google Shape;1220;p110"/>
          <p:cNvCxnSpPr/>
          <p:nvPr/>
        </p:nvCxnSpPr>
        <p:spPr>
          <a:xfrm>
            <a:off x="1493500" y="1794625"/>
            <a:ext cx="516300" cy="0"/>
          </a:xfrm>
          <a:prstGeom prst="straightConnector1">
            <a:avLst/>
          </a:prstGeom>
          <a:noFill/>
          <a:ln cap="flat" cmpd="sng" w="9525">
            <a:solidFill>
              <a:schemeClr val="lt1"/>
            </a:solidFill>
            <a:prstDash val="solid"/>
            <a:round/>
            <a:headEnd len="med" w="med" type="none"/>
            <a:tailEnd len="med" w="med" type="triangle"/>
          </a:ln>
        </p:spPr>
      </p:cxnSp>
      <p:sp>
        <p:nvSpPr>
          <p:cNvPr id="1221" name="Google Shape;1221;p110"/>
          <p:cNvSpPr/>
          <p:nvPr/>
        </p:nvSpPr>
        <p:spPr>
          <a:xfrm>
            <a:off x="2108375" y="1453975"/>
            <a:ext cx="1004100" cy="6813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2" name="Google Shape;1222;p110"/>
          <p:cNvSpPr txBox="1"/>
          <p:nvPr/>
        </p:nvSpPr>
        <p:spPr>
          <a:xfrm>
            <a:off x="2108375" y="1572650"/>
            <a:ext cx="1004100" cy="64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rPr>
              <a:t>Chunking</a:t>
            </a:r>
            <a:endParaRPr sz="900">
              <a:solidFill>
                <a:schemeClr val="lt1"/>
              </a:solidFill>
            </a:endParaRPr>
          </a:p>
          <a:p>
            <a:pPr indent="0" lvl="0" marL="0" rtl="0" algn="ctr">
              <a:spcBef>
                <a:spcPts val="0"/>
              </a:spcBef>
              <a:spcAft>
                <a:spcPts val="0"/>
              </a:spcAft>
              <a:buNone/>
            </a:pPr>
            <a:r>
              <a:rPr lang="en" sz="900">
                <a:solidFill>
                  <a:schemeClr val="lt1"/>
                </a:solidFill>
              </a:rPr>
              <a:t>(~1K tokens)</a:t>
            </a:r>
            <a:endParaRPr sz="900">
              <a:solidFill>
                <a:schemeClr val="lt1"/>
              </a:solidFill>
            </a:endParaRPr>
          </a:p>
        </p:txBody>
      </p:sp>
      <p:cxnSp>
        <p:nvCxnSpPr>
          <p:cNvPr id="1223" name="Google Shape;1223;p110"/>
          <p:cNvCxnSpPr/>
          <p:nvPr/>
        </p:nvCxnSpPr>
        <p:spPr>
          <a:xfrm>
            <a:off x="3204200" y="1811250"/>
            <a:ext cx="516300" cy="0"/>
          </a:xfrm>
          <a:prstGeom prst="straightConnector1">
            <a:avLst/>
          </a:prstGeom>
          <a:noFill/>
          <a:ln cap="flat" cmpd="sng" w="9525">
            <a:solidFill>
              <a:schemeClr val="lt1"/>
            </a:solidFill>
            <a:prstDash val="solid"/>
            <a:round/>
            <a:headEnd len="med" w="med" type="none"/>
            <a:tailEnd len="med" w="med" type="triangle"/>
          </a:ln>
        </p:spPr>
      </p:cxnSp>
      <p:pic>
        <p:nvPicPr>
          <p:cNvPr id="1224" name="Google Shape;1224;p110"/>
          <p:cNvPicPr preferRelativeResize="0"/>
          <p:nvPr/>
        </p:nvPicPr>
        <p:blipFill>
          <a:blip r:embed="rId3">
            <a:alphaModFix/>
          </a:blip>
          <a:stretch>
            <a:fillRect/>
          </a:stretch>
        </p:blipFill>
        <p:spPr>
          <a:xfrm>
            <a:off x="5217150" y="1291250"/>
            <a:ext cx="296679" cy="276300"/>
          </a:xfrm>
          <a:prstGeom prst="rect">
            <a:avLst/>
          </a:prstGeom>
          <a:noFill/>
          <a:ln>
            <a:noFill/>
          </a:ln>
        </p:spPr>
      </p:pic>
      <p:pic>
        <p:nvPicPr>
          <p:cNvPr id="1225" name="Google Shape;1225;p110"/>
          <p:cNvPicPr preferRelativeResize="0"/>
          <p:nvPr/>
        </p:nvPicPr>
        <p:blipFill>
          <a:blip r:embed="rId3">
            <a:alphaModFix/>
          </a:blip>
          <a:stretch>
            <a:fillRect/>
          </a:stretch>
        </p:blipFill>
        <p:spPr>
          <a:xfrm>
            <a:off x="5217150" y="1672250"/>
            <a:ext cx="296679" cy="276300"/>
          </a:xfrm>
          <a:prstGeom prst="rect">
            <a:avLst/>
          </a:prstGeom>
          <a:noFill/>
          <a:ln>
            <a:noFill/>
          </a:ln>
        </p:spPr>
      </p:pic>
      <p:pic>
        <p:nvPicPr>
          <p:cNvPr id="1226" name="Google Shape;1226;p110"/>
          <p:cNvPicPr preferRelativeResize="0"/>
          <p:nvPr/>
        </p:nvPicPr>
        <p:blipFill>
          <a:blip r:embed="rId3">
            <a:alphaModFix/>
          </a:blip>
          <a:stretch>
            <a:fillRect/>
          </a:stretch>
        </p:blipFill>
        <p:spPr>
          <a:xfrm>
            <a:off x="5217150" y="2053250"/>
            <a:ext cx="296679" cy="276300"/>
          </a:xfrm>
          <a:prstGeom prst="rect">
            <a:avLst/>
          </a:prstGeom>
          <a:noFill/>
          <a:ln>
            <a:noFill/>
          </a:ln>
        </p:spPr>
      </p:pic>
      <p:cxnSp>
        <p:nvCxnSpPr>
          <p:cNvPr id="1227" name="Google Shape;1227;p110"/>
          <p:cNvCxnSpPr/>
          <p:nvPr/>
        </p:nvCxnSpPr>
        <p:spPr>
          <a:xfrm>
            <a:off x="5611000" y="1807475"/>
            <a:ext cx="516300" cy="0"/>
          </a:xfrm>
          <a:prstGeom prst="straightConnector1">
            <a:avLst/>
          </a:prstGeom>
          <a:noFill/>
          <a:ln cap="flat" cmpd="sng" w="9525">
            <a:solidFill>
              <a:schemeClr val="lt1"/>
            </a:solidFill>
            <a:prstDash val="solid"/>
            <a:round/>
            <a:headEnd len="med" w="med" type="none"/>
            <a:tailEnd len="med" w="med" type="triangle"/>
          </a:ln>
        </p:spPr>
      </p:cxnSp>
      <p:sp>
        <p:nvSpPr>
          <p:cNvPr id="1228" name="Google Shape;1228;p110"/>
          <p:cNvSpPr/>
          <p:nvPr/>
        </p:nvSpPr>
        <p:spPr>
          <a:xfrm>
            <a:off x="6224475" y="1173200"/>
            <a:ext cx="493500" cy="4092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9" name="Google Shape;1229;p110"/>
          <p:cNvSpPr txBox="1"/>
          <p:nvPr/>
        </p:nvSpPr>
        <p:spPr>
          <a:xfrm>
            <a:off x="6224475" y="1173200"/>
            <a:ext cx="550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[1, 0 ,1, 0, 0]</a:t>
            </a:r>
            <a:endParaRPr sz="800">
              <a:solidFill>
                <a:schemeClr val="lt1"/>
              </a:solidFill>
            </a:endParaRPr>
          </a:p>
        </p:txBody>
      </p:sp>
      <p:sp>
        <p:nvSpPr>
          <p:cNvPr id="1230" name="Google Shape;1230;p110"/>
          <p:cNvSpPr/>
          <p:nvPr/>
        </p:nvSpPr>
        <p:spPr>
          <a:xfrm>
            <a:off x="6224475" y="1630400"/>
            <a:ext cx="493500" cy="4092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1" name="Google Shape;1231;p110"/>
          <p:cNvSpPr txBox="1"/>
          <p:nvPr/>
        </p:nvSpPr>
        <p:spPr>
          <a:xfrm>
            <a:off x="6224475" y="1630400"/>
            <a:ext cx="550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[1, 0 ,1, 0, 0]</a:t>
            </a:r>
            <a:endParaRPr sz="800">
              <a:solidFill>
                <a:schemeClr val="lt1"/>
              </a:solidFill>
            </a:endParaRPr>
          </a:p>
        </p:txBody>
      </p:sp>
      <p:sp>
        <p:nvSpPr>
          <p:cNvPr id="1232" name="Google Shape;1232;p110"/>
          <p:cNvSpPr/>
          <p:nvPr/>
        </p:nvSpPr>
        <p:spPr>
          <a:xfrm>
            <a:off x="6224475" y="2087600"/>
            <a:ext cx="493500" cy="4092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3" name="Google Shape;1233;p110"/>
          <p:cNvSpPr txBox="1"/>
          <p:nvPr/>
        </p:nvSpPr>
        <p:spPr>
          <a:xfrm>
            <a:off x="6224475" y="2087600"/>
            <a:ext cx="550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[1, 0 ,1, 0, 0]</a:t>
            </a:r>
            <a:endParaRPr sz="800">
              <a:solidFill>
                <a:schemeClr val="lt1"/>
              </a:solidFill>
            </a:endParaRPr>
          </a:p>
        </p:txBody>
      </p:sp>
      <p:sp>
        <p:nvSpPr>
          <p:cNvPr id="1234" name="Google Shape;1234;p110"/>
          <p:cNvSpPr/>
          <p:nvPr/>
        </p:nvSpPr>
        <p:spPr>
          <a:xfrm>
            <a:off x="7389425" y="1470863"/>
            <a:ext cx="1004100" cy="6813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5" name="Google Shape;1235;p110"/>
          <p:cNvSpPr txBox="1"/>
          <p:nvPr/>
        </p:nvSpPr>
        <p:spPr>
          <a:xfrm>
            <a:off x="7389425" y="1665744"/>
            <a:ext cx="1004100" cy="2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rPr>
              <a:t>Vector DB</a:t>
            </a:r>
            <a:endParaRPr sz="900">
              <a:solidFill>
                <a:schemeClr val="lt1"/>
              </a:solidFill>
            </a:endParaRPr>
          </a:p>
        </p:txBody>
      </p:sp>
      <p:cxnSp>
        <p:nvCxnSpPr>
          <p:cNvPr id="1236" name="Google Shape;1236;p110"/>
          <p:cNvCxnSpPr/>
          <p:nvPr/>
        </p:nvCxnSpPr>
        <p:spPr>
          <a:xfrm>
            <a:off x="6823900" y="1778000"/>
            <a:ext cx="516300" cy="0"/>
          </a:xfrm>
          <a:prstGeom prst="straightConnector1">
            <a:avLst/>
          </a:prstGeom>
          <a:noFill/>
          <a:ln cap="flat" cmpd="sng" w="9525">
            <a:solidFill>
              <a:schemeClr val="lt1"/>
            </a:solidFill>
            <a:prstDash val="solid"/>
            <a:round/>
            <a:headEnd len="med" w="med" type="none"/>
            <a:tailEnd len="med" w="med" type="triangle"/>
          </a:ln>
        </p:spPr>
      </p:cxnSp>
      <p:sp>
        <p:nvSpPr>
          <p:cNvPr id="1237" name="Google Shape;1237;p110"/>
          <p:cNvSpPr txBox="1"/>
          <p:nvPr/>
        </p:nvSpPr>
        <p:spPr>
          <a:xfrm>
            <a:off x="345425" y="2916050"/>
            <a:ext cx="6600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rgbClr val="FFFFFF"/>
                </a:solidFill>
                <a:latin typeface="Lexend"/>
                <a:ea typeface="Lexend"/>
                <a:cs typeface="Lexend"/>
                <a:sym typeface="Lexend"/>
              </a:rPr>
              <a:t>2. Query Processing: </a:t>
            </a:r>
            <a:endParaRPr sz="1300" u="sng">
              <a:solidFill>
                <a:srgbClr val="FFFFFF"/>
              </a:solidFill>
              <a:latin typeface="Lexend"/>
              <a:ea typeface="Lexend"/>
              <a:cs typeface="Lexend"/>
              <a:sym typeface="Lexend"/>
            </a:endParaRPr>
          </a:p>
        </p:txBody>
      </p:sp>
      <p:pic>
        <p:nvPicPr>
          <p:cNvPr id="1238" name="Google Shape;1238;p110"/>
          <p:cNvPicPr preferRelativeResize="0"/>
          <p:nvPr/>
        </p:nvPicPr>
        <p:blipFill>
          <a:blip r:embed="rId4">
            <a:alphaModFix/>
          </a:blip>
          <a:stretch>
            <a:fillRect/>
          </a:stretch>
        </p:blipFill>
        <p:spPr>
          <a:xfrm>
            <a:off x="335400" y="3587900"/>
            <a:ext cx="550200" cy="550200"/>
          </a:xfrm>
          <a:prstGeom prst="rect">
            <a:avLst/>
          </a:prstGeom>
          <a:noFill/>
          <a:ln>
            <a:noFill/>
          </a:ln>
        </p:spPr>
      </p:pic>
      <p:sp>
        <p:nvSpPr>
          <p:cNvPr id="1239" name="Google Shape;1239;p110"/>
          <p:cNvSpPr/>
          <p:nvPr/>
        </p:nvSpPr>
        <p:spPr>
          <a:xfrm>
            <a:off x="1112600" y="3672750"/>
            <a:ext cx="716700" cy="4092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0" name="Google Shape;1240;p110"/>
          <p:cNvSpPr txBox="1"/>
          <p:nvPr/>
        </p:nvSpPr>
        <p:spPr>
          <a:xfrm>
            <a:off x="1197275" y="3738650"/>
            <a:ext cx="8049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rPr>
              <a:t>Query</a:t>
            </a:r>
            <a:endParaRPr sz="900">
              <a:solidFill>
                <a:schemeClr val="lt1"/>
              </a:solidFill>
            </a:endParaRPr>
          </a:p>
        </p:txBody>
      </p:sp>
      <p:cxnSp>
        <p:nvCxnSpPr>
          <p:cNvPr id="1241" name="Google Shape;1241;p110"/>
          <p:cNvCxnSpPr/>
          <p:nvPr/>
        </p:nvCxnSpPr>
        <p:spPr>
          <a:xfrm>
            <a:off x="1905238" y="3877350"/>
            <a:ext cx="338700" cy="0"/>
          </a:xfrm>
          <a:prstGeom prst="straightConnector1">
            <a:avLst/>
          </a:prstGeom>
          <a:noFill/>
          <a:ln cap="flat" cmpd="sng" w="9525">
            <a:solidFill>
              <a:schemeClr val="lt1"/>
            </a:solidFill>
            <a:prstDash val="solid"/>
            <a:round/>
            <a:headEnd len="med" w="med" type="none"/>
            <a:tailEnd len="med" w="med" type="triangle"/>
          </a:ln>
        </p:spPr>
      </p:cxnSp>
      <p:pic>
        <p:nvPicPr>
          <p:cNvPr id="1242" name="Google Shape;1242;p110"/>
          <p:cNvPicPr preferRelativeResize="0"/>
          <p:nvPr/>
        </p:nvPicPr>
        <p:blipFill>
          <a:blip r:embed="rId3">
            <a:alphaModFix/>
          </a:blip>
          <a:stretch>
            <a:fillRect/>
          </a:stretch>
        </p:blipFill>
        <p:spPr>
          <a:xfrm>
            <a:off x="2331596" y="3739200"/>
            <a:ext cx="296679" cy="276300"/>
          </a:xfrm>
          <a:prstGeom prst="rect">
            <a:avLst/>
          </a:prstGeom>
          <a:noFill/>
          <a:ln>
            <a:noFill/>
          </a:ln>
        </p:spPr>
      </p:pic>
      <p:sp>
        <p:nvSpPr>
          <p:cNvPr id="1243" name="Google Shape;1243;p110"/>
          <p:cNvSpPr/>
          <p:nvPr/>
        </p:nvSpPr>
        <p:spPr>
          <a:xfrm>
            <a:off x="3124450" y="3683000"/>
            <a:ext cx="493500" cy="4092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4" name="Google Shape;1244;p110"/>
          <p:cNvSpPr txBox="1"/>
          <p:nvPr/>
        </p:nvSpPr>
        <p:spPr>
          <a:xfrm>
            <a:off x="3124450" y="3683000"/>
            <a:ext cx="550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[1, 0 ,1, 0, 0]</a:t>
            </a:r>
            <a:endParaRPr sz="800">
              <a:solidFill>
                <a:schemeClr val="lt1"/>
              </a:solidFill>
            </a:endParaRPr>
          </a:p>
        </p:txBody>
      </p:sp>
      <p:cxnSp>
        <p:nvCxnSpPr>
          <p:cNvPr id="1245" name="Google Shape;1245;p110"/>
          <p:cNvCxnSpPr/>
          <p:nvPr/>
        </p:nvCxnSpPr>
        <p:spPr>
          <a:xfrm>
            <a:off x="2667238" y="3877350"/>
            <a:ext cx="415800" cy="0"/>
          </a:xfrm>
          <a:prstGeom prst="straightConnector1">
            <a:avLst/>
          </a:prstGeom>
          <a:noFill/>
          <a:ln cap="flat" cmpd="sng" w="9525">
            <a:solidFill>
              <a:schemeClr val="lt1"/>
            </a:solidFill>
            <a:prstDash val="solid"/>
            <a:round/>
            <a:headEnd len="med" w="med" type="none"/>
            <a:tailEnd len="med" w="med" type="triangle"/>
          </a:ln>
        </p:spPr>
      </p:cxnSp>
      <p:sp>
        <p:nvSpPr>
          <p:cNvPr id="1246" name="Google Shape;1246;p110"/>
          <p:cNvSpPr/>
          <p:nvPr/>
        </p:nvSpPr>
        <p:spPr>
          <a:xfrm>
            <a:off x="4085500" y="3432800"/>
            <a:ext cx="1038000" cy="8391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7" name="Google Shape;1247;p110"/>
          <p:cNvSpPr txBox="1"/>
          <p:nvPr/>
        </p:nvSpPr>
        <p:spPr>
          <a:xfrm>
            <a:off x="4269250" y="3717500"/>
            <a:ext cx="8049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rPr>
              <a:t>Retriever</a:t>
            </a:r>
            <a:endParaRPr sz="900">
              <a:solidFill>
                <a:schemeClr val="lt1"/>
              </a:solidFill>
            </a:endParaRPr>
          </a:p>
        </p:txBody>
      </p:sp>
      <p:sp>
        <p:nvSpPr>
          <p:cNvPr id="1248" name="Google Shape;1248;p110"/>
          <p:cNvSpPr/>
          <p:nvPr/>
        </p:nvSpPr>
        <p:spPr>
          <a:xfrm>
            <a:off x="5704875" y="3352625"/>
            <a:ext cx="493500" cy="3111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9" name="Google Shape;1249;p110"/>
          <p:cNvSpPr txBox="1"/>
          <p:nvPr/>
        </p:nvSpPr>
        <p:spPr>
          <a:xfrm>
            <a:off x="5704875" y="3352625"/>
            <a:ext cx="550200" cy="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Chunk</a:t>
            </a:r>
            <a:endParaRPr sz="800">
              <a:solidFill>
                <a:schemeClr val="lt1"/>
              </a:solidFill>
            </a:endParaRPr>
          </a:p>
        </p:txBody>
      </p:sp>
      <p:sp>
        <p:nvSpPr>
          <p:cNvPr id="1250" name="Google Shape;1250;p110"/>
          <p:cNvSpPr/>
          <p:nvPr/>
        </p:nvSpPr>
        <p:spPr>
          <a:xfrm>
            <a:off x="5704875" y="3733625"/>
            <a:ext cx="493500" cy="3111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1" name="Google Shape;1251;p110"/>
          <p:cNvSpPr txBox="1"/>
          <p:nvPr/>
        </p:nvSpPr>
        <p:spPr>
          <a:xfrm>
            <a:off x="5704875" y="3733625"/>
            <a:ext cx="550200" cy="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Chunk</a:t>
            </a:r>
            <a:endParaRPr sz="800">
              <a:solidFill>
                <a:schemeClr val="lt1"/>
              </a:solidFill>
            </a:endParaRPr>
          </a:p>
        </p:txBody>
      </p:sp>
      <p:sp>
        <p:nvSpPr>
          <p:cNvPr id="1252" name="Google Shape;1252;p110"/>
          <p:cNvSpPr/>
          <p:nvPr/>
        </p:nvSpPr>
        <p:spPr>
          <a:xfrm>
            <a:off x="5610550" y="3185750"/>
            <a:ext cx="716700" cy="1403700"/>
          </a:xfrm>
          <a:prstGeom prst="roundRect">
            <a:avLst>
              <a:gd fmla="val 16667" name="adj"/>
            </a:avLst>
          </a:prstGeom>
          <a:no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53" name="Google Shape;1253;p110"/>
          <p:cNvCxnSpPr/>
          <p:nvPr/>
        </p:nvCxnSpPr>
        <p:spPr>
          <a:xfrm>
            <a:off x="6438350" y="3878300"/>
            <a:ext cx="338700" cy="0"/>
          </a:xfrm>
          <a:prstGeom prst="straightConnector1">
            <a:avLst/>
          </a:prstGeom>
          <a:noFill/>
          <a:ln cap="flat" cmpd="sng" w="9525">
            <a:solidFill>
              <a:schemeClr val="lt1"/>
            </a:solidFill>
            <a:prstDash val="solid"/>
            <a:round/>
            <a:headEnd len="med" w="med" type="none"/>
            <a:tailEnd len="med" w="med" type="triangle"/>
          </a:ln>
        </p:spPr>
      </p:cxnSp>
      <p:sp>
        <p:nvSpPr>
          <p:cNvPr id="1254" name="Google Shape;1254;p110"/>
          <p:cNvSpPr/>
          <p:nvPr/>
        </p:nvSpPr>
        <p:spPr>
          <a:xfrm>
            <a:off x="3873400" y="1305275"/>
            <a:ext cx="493500" cy="3111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5" name="Google Shape;1255;p110"/>
          <p:cNvSpPr txBox="1"/>
          <p:nvPr/>
        </p:nvSpPr>
        <p:spPr>
          <a:xfrm>
            <a:off x="3873400" y="1305275"/>
            <a:ext cx="550200" cy="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Chunk</a:t>
            </a:r>
            <a:endParaRPr sz="800">
              <a:solidFill>
                <a:schemeClr val="lt1"/>
              </a:solidFill>
            </a:endParaRPr>
          </a:p>
        </p:txBody>
      </p:sp>
      <p:sp>
        <p:nvSpPr>
          <p:cNvPr id="1256" name="Google Shape;1256;p110"/>
          <p:cNvSpPr/>
          <p:nvPr/>
        </p:nvSpPr>
        <p:spPr>
          <a:xfrm>
            <a:off x="3873400" y="1686275"/>
            <a:ext cx="493500" cy="3111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7" name="Google Shape;1257;p110"/>
          <p:cNvSpPr txBox="1"/>
          <p:nvPr/>
        </p:nvSpPr>
        <p:spPr>
          <a:xfrm>
            <a:off x="3873400" y="1686275"/>
            <a:ext cx="550200" cy="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Chunk</a:t>
            </a:r>
            <a:endParaRPr sz="800">
              <a:solidFill>
                <a:schemeClr val="lt1"/>
              </a:solidFill>
            </a:endParaRPr>
          </a:p>
        </p:txBody>
      </p:sp>
      <p:sp>
        <p:nvSpPr>
          <p:cNvPr id="1258" name="Google Shape;1258;p110"/>
          <p:cNvSpPr/>
          <p:nvPr/>
        </p:nvSpPr>
        <p:spPr>
          <a:xfrm>
            <a:off x="3873400" y="2067275"/>
            <a:ext cx="493500" cy="3111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9" name="Google Shape;1259;p110"/>
          <p:cNvSpPr txBox="1"/>
          <p:nvPr/>
        </p:nvSpPr>
        <p:spPr>
          <a:xfrm>
            <a:off x="3873400" y="2067275"/>
            <a:ext cx="550200" cy="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Chunk</a:t>
            </a:r>
            <a:endParaRPr sz="800">
              <a:solidFill>
                <a:schemeClr val="lt1"/>
              </a:solidFill>
            </a:endParaRPr>
          </a:p>
        </p:txBody>
      </p:sp>
      <p:sp>
        <p:nvSpPr>
          <p:cNvPr id="1260" name="Google Shape;1260;p110"/>
          <p:cNvSpPr/>
          <p:nvPr/>
        </p:nvSpPr>
        <p:spPr>
          <a:xfrm>
            <a:off x="3779100" y="1183400"/>
            <a:ext cx="716700" cy="1303200"/>
          </a:xfrm>
          <a:prstGeom prst="roundRect">
            <a:avLst>
              <a:gd fmla="val 16667" name="adj"/>
            </a:avLst>
          </a:prstGeom>
          <a:no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61" name="Google Shape;1261;p110"/>
          <p:cNvCxnSpPr/>
          <p:nvPr/>
        </p:nvCxnSpPr>
        <p:spPr>
          <a:xfrm>
            <a:off x="4636425" y="1814700"/>
            <a:ext cx="516300" cy="0"/>
          </a:xfrm>
          <a:prstGeom prst="straightConnector1">
            <a:avLst/>
          </a:prstGeom>
          <a:noFill/>
          <a:ln cap="flat" cmpd="sng" w="9525">
            <a:solidFill>
              <a:schemeClr val="lt1"/>
            </a:solidFill>
            <a:prstDash val="solid"/>
            <a:round/>
            <a:headEnd len="med" w="med" type="none"/>
            <a:tailEnd len="med" w="med" type="triangle"/>
          </a:ln>
        </p:spPr>
      </p:cxnSp>
      <p:cxnSp>
        <p:nvCxnSpPr>
          <p:cNvPr id="1262" name="Google Shape;1262;p110"/>
          <p:cNvCxnSpPr/>
          <p:nvPr/>
        </p:nvCxnSpPr>
        <p:spPr>
          <a:xfrm>
            <a:off x="5198400" y="3863000"/>
            <a:ext cx="338700" cy="0"/>
          </a:xfrm>
          <a:prstGeom prst="straightConnector1">
            <a:avLst/>
          </a:prstGeom>
          <a:noFill/>
          <a:ln cap="flat" cmpd="sng" w="9525">
            <a:solidFill>
              <a:schemeClr val="lt1"/>
            </a:solidFill>
            <a:prstDash val="solid"/>
            <a:round/>
            <a:headEnd len="med" w="med" type="none"/>
            <a:tailEnd len="med" w="med" type="triangle"/>
          </a:ln>
        </p:spPr>
      </p:cxnSp>
      <p:sp>
        <p:nvSpPr>
          <p:cNvPr id="1263" name="Google Shape;1263;p110"/>
          <p:cNvSpPr/>
          <p:nvPr/>
        </p:nvSpPr>
        <p:spPr>
          <a:xfrm>
            <a:off x="6877600" y="3186800"/>
            <a:ext cx="1481400" cy="1303200"/>
          </a:xfrm>
          <a:prstGeom prst="roundRect">
            <a:avLst>
              <a:gd fmla="val 16667" name="adj"/>
            </a:avLst>
          </a:prstGeom>
          <a:no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4" name="Google Shape;1264;p110"/>
          <p:cNvSpPr txBox="1"/>
          <p:nvPr/>
        </p:nvSpPr>
        <p:spPr>
          <a:xfrm>
            <a:off x="7065850" y="3319850"/>
            <a:ext cx="1217100" cy="12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rgbClr val="93C47D"/>
                </a:solidFill>
              </a:rPr>
              <a:t>"""</a:t>
            </a:r>
            <a:endParaRPr i="1" sz="900">
              <a:solidFill>
                <a:srgbClr val="93C47D"/>
              </a:solidFill>
            </a:endParaRPr>
          </a:p>
          <a:p>
            <a:pPr indent="0" lvl="0" marL="0" rtl="0" algn="l">
              <a:spcBef>
                <a:spcPts val="0"/>
              </a:spcBef>
              <a:spcAft>
                <a:spcPts val="0"/>
              </a:spcAft>
              <a:buNone/>
            </a:pPr>
            <a:r>
              <a:rPr i="1" lang="en" sz="900">
                <a:solidFill>
                  <a:srgbClr val="93C47D"/>
                </a:solidFill>
              </a:rPr>
              <a:t>Chunk 1 Text</a:t>
            </a:r>
            <a:endParaRPr i="1" sz="900">
              <a:solidFill>
                <a:srgbClr val="93C47D"/>
              </a:solidFill>
            </a:endParaRPr>
          </a:p>
          <a:p>
            <a:pPr indent="0" lvl="0" marL="0" rtl="0" algn="l">
              <a:spcBef>
                <a:spcPts val="0"/>
              </a:spcBef>
              <a:spcAft>
                <a:spcPts val="0"/>
              </a:spcAft>
              <a:buNone/>
            </a:pPr>
            <a:r>
              <a:rPr i="1" lang="en" sz="900">
                <a:solidFill>
                  <a:srgbClr val="93C47D"/>
                </a:solidFill>
              </a:rPr>
              <a:t>Chunk 2 Text</a:t>
            </a:r>
            <a:endParaRPr i="1" sz="900">
              <a:solidFill>
                <a:srgbClr val="93C47D"/>
              </a:solidFill>
            </a:endParaRPr>
          </a:p>
          <a:p>
            <a:pPr indent="0" lvl="0" marL="0" rtl="0" algn="l">
              <a:spcBef>
                <a:spcPts val="0"/>
              </a:spcBef>
              <a:spcAft>
                <a:spcPts val="0"/>
              </a:spcAft>
              <a:buNone/>
            </a:pPr>
            <a:r>
              <a:rPr i="1" lang="en" sz="900">
                <a:solidFill>
                  <a:srgbClr val="93C47D"/>
                </a:solidFill>
              </a:rPr>
              <a:t>Chunk 3 Text</a:t>
            </a:r>
            <a:endParaRPr i="1" sz="900">
              <a:solidFill>
                <a:srgbClr val="93C47D"/>
              </a:solidFill>
            </a:endParaRPr>
          </a:p>
          <a:p>
            <a:pPr indent="0" lvl="0" marL="0" rtl="0" algn="l">
              <a:spcBef>
                <a:spcPts val="0"/>
              </a:spcBef>
              <a:spcAft>
                <a:spcPts val="0"/>
              </a:spcAft>
              <a:buNone/>
            </a:pPr>
            <a:r>
              <a:t/>
            </a:r>
            <a:endParaRPr i="1" sz="900">
              <a:solidFill>
                <a:srgbClr val="93C47D"/>
              </a:solidFill>
            </a:endParaRPr>
          </a:p>
          <a:p>
            <a:pPr indent="0" lvl="0" marL="0" rtl="0" algn="l">
              <a:spcBef>
                <a:spcPts val="0"/>
              </a:spcBef>
              <a:spcAft>
                <a:spcPts val="0"/>
              </a:spcAft>
              <a:buNone/>
            </a:pPr>
            <a:r>
              <a:rPr i="1" lang="en" sz="900">
                <a:solidFill>
                  <a:srgbClr val="93C47D"/>
                </a:solidFill>
              </a:rPr>
              <a:t>Question</a:t>
            </a:r>
            <a:endParaRPr i="1" sz="900">
              <a:solidFill>
                <a:srgbClr val="93C47D"/>
              </a:solidFill>
            </a:endParaRPr>
          </a:p>
          <a:p>
            <a:pPr indent="0" lvl="0" marL="0" rtl="0" algn="l">
              <a:spcBef>
                <a:spcPts val="0"/>
              </a:spcBef>
              <a:spcAft>
                <a:spcPts val="0"/>
              </a:spcAft>
              <a:buNone/>
            </a:pPr>
            <a:r>
              <a:rPr i="1" lang="en" sz="900">
                <a:solidFill>
                  <a:srgbClr val="93C47D"/>
                </a:solidFill>
              </a:rPr>
              <a:t>"""</a:t>
            </a:r>
            <a:endParaRPr i="1" sz="900">
              <a:solidFill>
                <a:srgbClr val="93C47D"/>
              </a:solidFill>
            </a:endParaRPr>
          </a:p>
        </p:txBody>
      </p:sp>
      <p:sp>
        <p:nvSpPr>
          <p:cNvPr id="1265" name="Google Shape;1265;p110"/>
          <p:cNvSpPr txBox="1"/>
          <p:nvPr/>
        </p:nvSpPr>
        <p:spPr>
          <a:xfrm>
            <a:off x="7598300" y="3230744"/>
            <a:ext cx="1004100" cy="2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rPr>
              <a:t>LLM</a:t>
            </a:r>
            <a:endParaRPr sz="900">
              <a:solidFill>
                <a:schemeClr val="lt1"/>
              </a:solidFill>
            </a:endParaRPr>
          </a:p>
        </p:txBody>
      </p:sp>
      <p:cxnSp>
        <p:nvCxnSpPr>
          <p:cNvPr id="1266" name="Google Shape;1266;p110"/>
          <p:cNvCxnSpPr/>
          <p:nvPr/>
        </p:nvCxnSpPr>
        <p:spPr>
          <a:xfrm>
            <a:off x="3682375" y="3852350"/>
            <a:ext cx="338700" cy="0"/>
          </a:xfrm>
          <a:prstGeom prst="straightConnector1">
            <a:avLst/>
          </a:prstGeom>
          <a:noFill/>
          <a:ln cap="flat" cmpd="sng" w="9525">
            <a:solidFill>
              <a:schemeClr val="lt1"/>
            </a:solidFill>
            <a:prstDash val="solid"/>
            <a:round/>
            <a:headEnd len="med" w="med" type="none"/>
            <a:tailEnd len="med" w="med" type="triangle"/>
          </a:ln>
        </p:spPr>
      </p:cxnSp>
      <p:cxnSp>
        <p:nvCxnSpPr>
          <p:cNvPr id="1267" name="Google Shape;1267;p110"/>
          <p:cNvCxnSpPr>
            <a:stCxn id="1246" idx="0"/>
            <a:endCxn id="1234" idx="2"/>
          </p:cNvCxnSpPr>
          <p:nvPr/>
        </p:nvCxnSpPr>
        <p:spPr>
          <a:xfrm rot="-5400000">
            <a:off x="5607700" y="1148900"/>
            <a:ext cx="1280700" cy="3287100"/>
          </a:xfrm>
          <a:prstGeom prst="curvedConnector3">
            <a:avLst>
              <a:gd fmla="val 49998" name="adj1"/>
            </a:avLst>
          </a:prstGeom>
          <a:noFill/>
          <a:ln cap="flat" cmpd="sng" w="9525">
            <a:solidFill>
              <a:schemeClr val="lt1"/>
            </a:solidFill>
            <a:prstDash val="dot"/>
            <a:round/>
            <a:headEnd len="med" w="med" type="none"/>
            <a:tailEnd len="med" w="med" type="stealth"/>
          </a:ln>
        </p:spPr>
      </p:cxnSp>
      <p:sp>
        <p:nvSpPr>
          <p:cNvPr id="1268" name="Google Shape;1268;p110"/>
          <p:cNvSpPr/>
          <p:nvPr/>
        </p:nvSpPr>
        <p:spPr>
          <a:xfrm>
            <a:off x="5704875" y="4114625"/>
            <a:ext cx="493500" cy="3111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9" name="Google Shape;1269;p110"/>
          <p:cNvSpPr txBox="1"/>
          <p:nvPr/>
        </p:nvSpPr>
        <p:spPr>
          <a:xfrm>
            <a:off x="5704875" y="4114625"/>
            <a:ext cx="550200" cy="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Query</a:t>
            </a:r>
            <a:endParaRPr sz="800">
              <a:solidFill>
                <a:schemeClr val="lt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273" name="Shape 1273"/>
        <p:cNvGrpSpPr/>
        <p:nvPr/>
      </p:nvGrpSpPr>
      <p:grpSpPr>
        <a:xfrm>
          <a:off x="0" y="0"/>
          <a:ext cx="0" cy="0"/>
          <a:chOff x="0" y="0"/>
          <a:chExt cx="0" cy="0"/>
        </a:xfrm>
      </p:grpSpPr>
      <p:sp>
        <p:nvSpPr>
          <p:cNvPr id="1274" name="Google Shape;1274;p111"/>
          <p:cNvSpPr txBox="1"/>
          <p:nvPr/>
        </p:nvSpPr>
        <p:spPr>
          <a:xfrm>
            <a:off x="1197275" y="124500"/>
            <a:ext cx="6600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FF"/>
                </a:solidFill>
                <a:latin typeface="Lexend"/>
                <a:ea typeface="Lexend"/>
                <a:cs typeface="Lexend"/>
                <a:sym typeface="Lexend"/>
              </a:rPr>
              <a:t>Classification-Driven Retrieval</a:t>
            </a:r>
            <a:r>
              <a:rPr lang="en" sz="1600">
                <a:solidFill>
                  <a:srgbClr val="FFFFFF"/>
                </a:solidFill>
                <a:latin typeface="Lexend"/>
                <a:ea typeface="Lexend"/>
                <a:cs typeface="Lexend"/>
                <a:sym typeface="Lexend"/>
              </a:rPr>
              <a:t> System</a:t>
            </a:r>
            <a:endParaRPr sz="1600">
              <a:solidFill>
                <a:srgbClr val="FFFFFF"/>
              </a:solidFill>
              <a:latin typeface="Lexend"/>
              <a:ea typeface="Lexend"/>
              <a:cs typeface="Lexend"/>
              <a:sym typeface="Lexend"/>
            </a:endParaRPr>
          </a:p>
        </p:txBody>
      </p:sp>
      <p:pic>
        <p:nvPicPr>
          <p:cNvPr id="1275" name="Google Shape;1275;p111" title="Screenshot 2025-04-04 at 11.29.32 AM.png"/>
          <p:cNvPicPr preferRelativeResize="0"/>
          <p:nvPr/>
        </p:nvPicPr>
        <p:blipFill rotWithShape="1">
          <a:blip r:embed="rId3">
            <a:alphaModFix/>
          </a:blip>
          <a:srcRect b="6815" l="29758" r="29616" t="15737"/>
          <a:stretch/>
        </p:blipFill>
        <p:spPr>
          <a:xfrm>
            <a:off x="2857863" y="732975"/>
            <a:ext cx="3279124" cy="3907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